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4" r:id="rId4"/>
    <p:sldMasterId id="2147483676" r:id="rId5"/>
  </p:sldMasterIdLst>
  <p:notesMasterIdLst>
    <p:notesMasterId r:id="rId33"/>
  </p:notesMasterIdLst>
  <p:sldIdLst>
    <p:sldId id="374" r:id="rId6"/>
    <p:sldId id="321" r:id="rId7"/>
    <p:sldId id="362" r:id="rId8"/>
    <p:sldId id="363" r:id="rId9"/>
    <p:sldId id="364" r:id="rId10"/>
    <p:sldId id="365" r:id="rId11"/>
    <p:sldId id="383" r:id="rId12"/>
    <p:sldId id="384" r:id="rId13"/>
    <p:sldId id="401" r:id="rId14"/>
    <p:sldId id="386" r:id="rId15"/>
    <p:sldId id="387" r:id="rId16"/>
    <p:sldId id="388" r:id="rId17"/>
    <p:sldId id="393" r:id="rId18"/>
    <p:sldId id="394" r:id="rId19"/>
    <p:sldId id="395" r:id="rId20"/>
    <p:sldId id="397" r:id="rId21"/>
    <p:sldId id="398" r:id="rId22"/>
    <p:sldId id="396" r:id="rId23"/>
    <p:sldId id="389" r:id="rId24"/>
    <p:sldId id="390" r:id="rId25"/>
    <p:sldId id="391" r:id="rId26"/>
    <p:sldId id="392" r:id="rId27"/>
    <p:sldId id="402" r:id="rId28"/>
    <p:sldId id="399" r:id="rId29"/>
    <p:sldId id="355" r:id="rId30"/>
    <p:sldId id="382" r:id="rId31"/>
    <p:sldId id="4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D58"/>
    <a:srgbClr val="E71D57"/>
    <a:srgbClr val="E81C56"/>
    <a:srgbClr val="002D40"/>
    <a:srgbClr val="001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9441E-B4E5-3FB5-EEAF-C3E9378AB2B6}" v="1740" dt="2024-10-22T09:28:10.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527BC-3AEB-48EA-8942-9859E5F36858}" type="datetimeFigureOut">
              <a:rPr lang="en-GB" smtClean="0"/>
              <a:t>30/10/2024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59BDD-B9ED-4C0C-A831-98CB09645262}" type="slidenum">
              <a:rPr lang="en-GB" smtClean="0"/>
              <a:t>‹#›</a:t>
            </a:fld>
            <a:endParaRPr lang="en-GB"/>
          </a:p>
        </p:txBody>
      </p:sp>
    </p:spTree>
    <p:extLst>
      <p:ext uri="{BB962C8B-B14F-4D97-AF65-F5344CB8AC3E}">
        <p14:creationId xmlns:p14="http://schemas.microsoft.com/office/powerpoint/2010/main" val="864566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6079-967E-DD3F-B75B-6DA8882C57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5694B3-4F54-2425-83A0-517468EFE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50295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786A2-0420-1043-319E-93B980016E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8C2853-5A82-31BE-1C5C-C79DF21579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71EEA-F06C-E473-A219-2828A3B3691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E539796-F7A3-1014-03B7-810726FA0F0B}"/>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102F9A9-92AC-7A9C-058B-0542582181BF}"/>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239415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96976-7EE5-B8C2-990E-49F78235EC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E66AD2-EBB6-1BD6-FCB8-C0AD3165D9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D7CB04-71BE-DE6F-F738-E38C6B8DA10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E8ADBE6-4EA6-F7C5-336E-0446368222A7}"/>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8F90009-8994-6498-363C-4A8606D6E267}"/>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172892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6079-967E-DD3F-B75B-6DA8882C57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5694B3-4F54-2425-83A0-517468EFE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30002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FD3D-C130-529C-5D19-8D311B9659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C92342-19F4-8647-A9D1-E6F1A031C1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870D8D-4A5A-6B5C-55CD-E021F9786CB9}"/>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09BCA7B-DC64-F951-2DBF-EAC113C11F83}"/>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B2F5F0B-CD81-BF7F-09FB-D332C576E4BA}"/>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3994836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83B6-8D52-CCD3-B7F7-65760DDAEE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733B00-B038-D840-57E4-91162FDFCD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FBF90F-0228-0E75-52F1-8FDF48C2533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DADD252-F18B-5F80-E07E-AB4A190A664E}"/>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E094AB-1ACF-8010-C446-CCFF590FA41B}"/>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3323333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5427-399A-ECCC-5D04-6B69502E6A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5998FE-6434-A144-7D5C-EC14F4F89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4EEA16-8DF0-8211-3525-E6A369E516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C7C9D-6973-8A80-FF2C-E13211B79807}"/>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4D04FC76-9E00-25BA-F10D-DA2D8823CA75}"/>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439D299-A6B4-D845-A2D0-252F652DD2F3}"/>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1242049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DDAC-A3CE-65F1-B7F8-7A54F8F273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195A88-E5E3-B440-B2E8-F17055C52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641BB7-901F-9DE8-1335-1C5E94A97C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1DFD2C-439A-0706-5F60-BE9F71B7E0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531E0B-ABF2-B886-8F2F-A6DAF82066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0CCA70-4DBD-1EA4-6A08-0CC3A1081B91}"/>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761FC941-5608-D5E2-F9C7-33BC343C921E}"/>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E4A779BE-57F5-3FC4-F743-C13D8BC65248}"/>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1268378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213B-4434-03DD-EBE3-0D1E77121B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AC6ACE-E29E-BAB4-F46A-82B0BCE7C1C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3A05BFE-CDB5-1A3D-891B-A5CE4E8879CD}"/>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F7DAF915-186B-30D8-FC8C-107C23340E45}"/>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3024030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80DACE-C32C-DF6C-F2A0-A40C213F2B34}"/>
              </a:ext>
            </a:extLst>
          </p:cNvPr>
          <p:cNvSpPr>
            <a:spLocks noGrp="1"/>
          </p:cNvSpPr>
          <p:nvPr>
            <p:ph type="dt" sz="half" idx="10"/>
          </p:nvPr>
        </p:nvSpPr>
        <p:spPr/>
        <p:txBody>
          <a:bodyPr/>
          <a:lstStyle/>
          <a:p>
            <a:endParaRPr lang="en-GB">
              <a:solidFill>
                <a:srgbClr val="FFFFFF"/>
              </a:solidFill>
              <a:latin typeface="Outfit" pitchFamily="2" charset="0"/>
            </a:endParaRPr>
          </a:p>
        </p:txBody>
      </p:sp>
      <p:sp>
        <p:nvSpPr>
          <p:cNvPr id="3" name="Footer Placeholder 2">
            <a:extLst>
              <a:ext uri="{FF2B5EF4-FFF2-40B4-BE49-F238E27FC236}">
                <a16:creationId xmlns:a16="http://schemas.microsoft.com/office/drawing/2014/main" id="{F82F0F12-62B1-CEF0-483F-537D0B4B66D5}"/>
              </a:ext>
            </a:extLst>
          </p:cNvPr>
          <p:cNvSpPr>
            <a:spLocks noGrp="1"/>
          </p:cNvSpPr>
          <p:nvPr>
            <p:ph type="ftr" sz="quarter" idx="11"/>
          </p:nvPr>
        </p:nvSpPr>
        <p:spPr>
          <a:xfrm>
            <a:off x="3581400" y="6356350"/>
            <a:ext cx="5029200" cy="365125"/>
          </a:xfrm>
          <a:prstGeom prst="rect">
            <a:avLst/>
          </a:prstGeom>
        </p:spPr>
        <p:txBody>
          <a:bodyPr/>
          <a:lstStyle/>
          <a:p>
            <a:endParaRPr lang="en-GB">
              <a:latin typeface="Outfit" pitchFamily="2" charset="0"/>
            </a:endParaRPr>
          </a:p>
        </p:txBody>
      </p:sp>
      <p:sp>
        <p:nvSpPr>
          <p:cNvPr id="4" name="Slide Number Placeholder 3">
            <a:extLst>
              <a:ext uri="{FF2B5EF4-FFF2-40B4-BE49-F238E27FC236}">
                <a16:creationId xmlns:a16="http://schemas.microsoft.com/office/drawing/2014/main" id="{7EC4D71F-5B70-E232-4A97-070A1D6F965F}"/>
              </a:ext>
            </a:extLst>
          </p:cNvPr>
          <p:cNvSpPr>
            <a:spLocks noGrp="1"/>
          </p:cNvSpPr>
          <p:nvPr>
            <p:ph type="sldNum" sz="quarter" idx="12"/>
          </p:nvPr>
        </p:nvSpPr>
        <p:spPr/>
        <p:txBody>
          <a:bodyPr/>
          <a:lstStyle/>
          <a:p>
            <a:fld id="{6B210BFE-CFBC-4F96-8961-02988C35DD6F}" type="slidenum">
              <a:rPr lang="en-GB" smtClean="0"/>
              <a:t>‹#›</a:t>
            </a:fld>
            <a:endParaRPr lang="en-GB"/>
          </a:p>
        </p:txBody>
      </p:sp>
      <p:sp>
        <p:nvSpPr>
          <p:cNvPr id="5" name="Title 4">
            <a:extLst>
              <a:ext uri="{FF2B5EF4-FFF2-40B4-BE49-F238E27FC236}">
                <a16:creationId xmlns:a16="http://schemas.microsoft.com/office/drawing/2014/main" id="{151BA3B0-8346-B89D-DDD5-9728B2418F9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06219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765E-65E9-AED0-1625-231B496F8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D9A334-E75A-FB3A-F32C-E0FFFCDE9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4C0F84-353C-4101-4346-258BA2E59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DF37D-589A-60EF-C75E-90D3808D02E5}"/>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117B732-164B-364D-BFD7-F32653690824}"/>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513E975-ED49-0013-CB74-11ABC7FE18A9}"/>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138434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C92342-19F4-8647-A9D1-E6F1A031C1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870D8D-4A5A-6B5C-55CD-E021F9786CB9}"/>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BB2F5F0B-CD81-BF7F-09FB-D332C576E4BA}"/>
              </a:ext>
            </a:extLst>
          </p:cNvPr>
          <p:cNvSpPr>
            <a:spLocks noGrp="1"/>
          </p:cNvSpPr>
          <p:nvPr>
            <p:ph type="sldNum" sz="quarter" idx="12"/>
          </p:nvPr>
        </p:nvSpPr>
        <p:spPr/>
        <p:txBody>
          <a:bodyPr/>
          <a:lstStyle/>
          <a:p>
            <a:fld id="{6B210BFE-CFBC-4F96-8961-02988C35DD6F}" type="slidenum">
              <a:rPr lang="en-GB" smtClean="0"/>
              <a:t>‹#›</a:t>
            </a:fld>
            <a:endParaRPr lang="en-GB"/>
          </a:p>
        </p:txBody>
      </p:sp>
      <p:sp>
        <p:nvSpPr>
          <p:cNvPr id="7" name="Title 6">
            <a:extLst>
              <a:ext uri="{FF2B5EF4-FFF2-40B4-BE49-F238E27FC236}">
                <a16:creationId xmlns:a16="http://schemas.microsoft.com/office/drawing/2014/main" id="{C3EB955E-CB2A-8DD6-2A33-1CAE6A612511}"/>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041517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EB528-381D-01D1-86E2-6EE111B3E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FC5156-0871-0F7E-A8BE-C10B670C34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F601726-349D-BD21-D85E-42EFC1965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B49A5-5A4C-9F9D-6E32-82A96D049EE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38B205B-B7DC-3A6B-1735-286CF67B0D99}"/>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EFCC3DF-7708-ADB3-6A66-097371269D91}"/>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485224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786A2-0420-1043-319E-93B980016E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8C2853-5A82-31BE-1C5C-C79DF21579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71EEA-F06C-E473-A219-2828A3B3691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E539796-F7A3-1014-03B7-810726FA0F0B}"/>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102F9A9-92AC-7A9C-058B-0542582181BF}"/>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2326457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96976-7EE5-B8C2-990E-49F78235EC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E66AD2-EBB6-1BD6-FCB8-C0AD3165D9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D7CB04-71BE-DE6F-F738-E38C6B8DA10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E8ADBE6-4EA6-F7C5-336E-0446368222A7}"/>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8F90009-8994-6498-363C-4A8606D6E267}"/>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265397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83B6-8D52-CCD3-B7F7-65760DDAEE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733B00-B038-D840-57E4-91162FDFCD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FBF90F-0228-0E75-52F1-8FDF48C2533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DADD252-F18B-5F80-E07E-AB4A190A664E}"/>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E094AB-1ACF-8010-C446-CCFF590FA41B}"/>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329001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5427-399A-ECCC-5D04-6B69502E6A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5998FE-6434-A144-7D5C-EC14F4F89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4EEA16-8DF0-8211-3525-E6A369E516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C7C9D-6973-8A80-FF2C-E13211B79807}"/>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4D04FC76-9E00-25BA-F10D-DA2D8823CA75}"/>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439D299-A6B4-D845-A2D0-252F652DD2F3}"/>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107763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DDAC-A3CE-65F1-B7F8-7A54F8F273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195A88-E5E3-B440-B2E8-F17055C52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641BB7-901F-9DE8-1335-1C5E94A97C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1DFD2C-439A-0706-5F60-BE9F71B7E0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531E0B-ABF2-B886-8F2F-A6DAF82066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0CCA70-4DBD-1EA4-6A08-0CC3A1081B91}"/>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761FC941-5608-D5E2-F9C7-33BC343C921E}"/>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E4A779BE-57F5-3FC4-F743-C13D8BC65248}"/>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153040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213B-4434-03DD-EBE3-0D1E77121B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AC6ACE-E29E-BAB4-F46A-82B0BCE7C1C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3A05BFE-CDB5-1A3D-891B-A5CE4E8879CD}"/>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F7DAF915-186B-30D8-FC8C-107C23340E45}"/>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248041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80DACE-C32C-DF6C-F2A0-A40C213F2B34}"/>
              </a:ext>
            </a:extLst>
          </p:cNvPr>
          <p:cNvSpPr>
            <a:spLocks noGrp="1"/>
          </p:cNvSpPr>
          <p:nvPr>
            <p:ph type="dt" sz="half" idx="10"/>
          </p:nvPr>
        </p:nvSpPr>
        <p:spPr/>
        <p:txBody>
          <a:bodyPr/>
          <a:lstStyle/>
          <a:p>
            <a:endParaRPr lang="en-GB">
              <a:solidFill>
                <a:srgbClr val="FFFFFF"/>
              </a:solidFill>
              <a:latin typeface="Outfit" pitchFamily="2" charset="0"/>
            </a:endParaRPr>
          </a:p>
        </p:txBody>
      </p:sp>
      <p:sp>
        <p:nvSpPr>
          <p:cNvPr id="3" name="Footer Placeholder 2">
            <a:extLst>
              <a:ext uri="{FF2B5EF4-FFF2-40B4-BE49-F238E27FC236}">
                <a16:creationId xmlns:a16="http://schemas.microsoft.com/office/drawing/2014/main" id="{F82F0F12-62B1-CEF0-483F-537D0B4B66D5}"/>
              </a:ext>
            </a:extLst>
          </p:cNvPr>
          <p:cNvSpPr>
            <a:spLocks noGrp="1"/>
          </p:cNvSpPr>
          <p:nvPr>
            <p:ph type="ftr" sz="quarter" idx="11"/>
          </p:nvPr>
        </p:nvSpPr>
        <p:spPr>
          <a:xfrm>
            <a:off x="3581400" y="6356350"/>
            <a:ext cx="5029200" cy="365125"/>
          </a:xfrm>
          <a:prstGeom prst="rect">
            <a:avLst/>
          </a:prstGeom>
        </p:spPr>
        <p:txBody>
          <a:bodyPr/>
          <a:lstStyle/>
          <a:p>
            <a:endParaRPr lang="en-GB">
              <a:latin typeface="Outfit" pitchFamily="2" charset="0"/>
            </a:endParaRPr>
          </a:p>
        </p:txBody>
      </p:sp>
      <p:sp>
        <p:nvSpPr>
          <p:cNvPr id="4" name="Slide Number Placeholder 3">
            <a:extLst>
              <a:ext uri="{FF2B5EF4-FFF2-40B4-BE49-F238E27FC236}">
                <a16:creationId xmlns:a16="http://schemas.microsoft.com/office/drawing/2014/main" id="{7EC4D71F-5B70-E232-4A97-070A1D6F965F}"/>
              </a:ext>
            </a:extLst>
          </p:cNvPr>
          <p:cNvSpPr>
            <a:spLocks noGrp="1"/>
          </p:cNvSpPr>
          <p:nvPr>
            <p:ph type="sldNum" sz="quarter" idx="12"/>
          </p:nvPr>
        </p:nvSpPr>
        <p:spPr/>
        <p:txBody>
          <a:bodyPr/>
          <a:lstStyle/>
          <a:p>
            <a:fld id="{6B210BFE-CFBC-4F96-8961-02988C35DD6F}" type="slidenum">
              <a:rPr lang="en-GB" smtClean="0"/>
              <a:t>‹#›</a:t>
            </a:fld>
            <a:endParaRPr lang="en-GB"/>
          </a:p>
        </p:txBody>
      </p:sp>
      <p:sp>
        <p:nvSpPr>
          <p:cNvPr id="5" name="Title 4">
            <a:extLst>
              <a:ext uri="{FF2B5EF4-FFF2-40B4-BE49-F238E27FC236}">
                <a16:creationId xmlns:a16="http://schemas.microsoft.com/office/drawing/2014/main" id="{151BA3B0-8346-B89D-DDD5-9728B2418F9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473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765E-65E9-AED0-1625-231B496F8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D9A334-E75A-FB3A-F32C-E0FFFCDE9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4C0F84-353C-4101-4346-258BA2E59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DF37D-589A-60EF-C75E-90D3808D02E5}"/>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117B732-164B-364D-BFD7-F32653690824}"/>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513E975-ED49-0013-CB74-11ABC7FE18A9}"/>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115978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EB528-381D-01D1-86E2-6EE111B3E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FC5156-0871-0F7E-A8BE-C10B670C34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F601726-349D-BD21-D85E-42EFC1965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B49A5-5A4C-9F9D-6E32-82A96D049EE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38B205B-B7DC-3A6B-1735-286CF67B0D99}"/>
              </a:ext>
            </a:extLst>
          </p:cNvPr>
          <p:cNvSpPr>
            <a:spLocks noGrp="1"/>
          </p:cNvSpPr>
          <p:nvPr>
            <p:ph type="ftr" sz="quarter" idx="11"/>
          </p:nvPr>
        </p:nvSpPr>
        <p:spPr>
          <a:xfrm>
            <a:off x="3581400" y="6356350"/>
            <a:ext cx="50292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EFCC3DF-7708-ADB3-6A66-097371269D91}"/>
              </a:ext>
            </a:extLst>
          </p:cNvPr>
          <p:cNvSpPr>
            <a:spLocks noGrp="1"/>
          </p:cNvSpPr>
          <p:nvPr>
            <p:ph type="sldNum" sz="quarter" idx="12"/>
          </p:nvPr>
        </p:nvSpPr>
        <p:spPr/>
        <p:txBody>
          <a:bodyPr/>
          <a:lstStyle/>
          <a:p>
            <a:fld id="{6B210BFE-CFBC-4F96-8961-02988C35DD6F}" type="slidenum">
              <a:rPr lang="en-GB" smtClean="0"/>
              <a:t>‹#›</a:t>
            </a:fld>
            <a:endParaRPr lang="en-GB"/>
          </a:p>
        </p:txBody>
      </p:sp>
    </p:spTree>
    <p:extLst>
      <p:ext uri="{BB962C8B-B14F-4D97-AF65-F5344CB8AC3E}">
        <p14:creationId xmlns:p14="http://schemas.microsoft.com/office/powerpoint/2010/main" val="353999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26F24B3-38B4-252C-4914-02B88B74AC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FD98441-1919-2A8E-777B-0E9CC341E7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92012D-5B4C-82BC-B772-EEC92DC18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A37E7-11BB-7576-7AD4-1958C8636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latin typeface="Outfit" pitchFamily="2" charset="0"/>
              </a:defRPr>
            </a:lvl1pPr>
          </a:lstStyle>
          <a:p>
            <a:endParaRPr lang="en-GB"/>
          </a:p>
        </p:txBody>
      </p:sp>
      <p:sp>
        <p:nvSpPr>
          <p:cNvPr id="6" name="Slide Number Placeholder 5">
            <a:extLst>
              <a:ext uri="{FF2B5EF4-FFF2-40B4-BE49-F238E27FC236}">
                <a16:creationId xmlns:a16="http://schemas.microsoft.com/office/drawing/2014/main" id="{C1FFFE4B-DEEE-6592-5D46-3FAF03734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Outfit" pitchFamily="2" charset="0"/>
              </a:defRPr>
            </a:lvl1pPr>
          </a:lstStyle>
          <a:p>
            <a:fld id="{6B210BFE-CFBC-4F96-8961-02988C35DD6F}" type="slidenum">
              <a:rPr lang="en-GB" smtClean="0"/>
              <a:pPr/>
              <a:t>‹#›</a:t>
            </a:fld>
            <a:endParaRPr lang="en-GB"/>
          </a:p>
        </p:txBody>
      </p:sp>
    </p:spTree>
    <p:extLst>
      <p:ext uri="{BB962C8B-B14F-4D97-AF65-F5344CB8AC3E}">
        <p14:creationId xmlns:p14="http://schemas.microsoft.com/office/powerpoint/2010/main" val="14363588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Outfi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Outfi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Outfi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Outfi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utfi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26F24B3-38B4-252C-4914-02B88B74AC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FD98441-1919-2A8E-777B-0E9CC341E7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92012D-5B4C-82BC-B772-EEC92DC18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A37E7-11BB-7576-7AD4-1958C8636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latin typeface="Outfit" pitchFamily="2" charset="0"/>
              </a:defRPr>
            </a:lvl1pPr>
          </a:lstStyle>
          <a:p>
            <a:endParaRPr lang="en-GB"/>
          </a:p>
        </p:txBody>
      </p:sp>
      <p:sp>
        <p:nvSpPr>
          <p:cNvPr id="6" name="Slide Number Placeholder 5">
            <a:extLst>
              <a:ext uri="{FF2B5EF4-FFF2-40B4-BE49-F238E27FC236}">
                <a16:creationId xmlns:a16="http://schemas.microsoft.com/office/drawing/2014/main" id="{C1FFFE4B-DEEE-6592-5D46-3FAF03734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Outfit" pitchFamily="2" charset="0"/>
              </a:defRPr>
            </a:lvl1pPr>
          </a:lstStyle>
          <a:p>
            <a:fld id="{6B210BFE-CFBC-4F96-8961-02988C35DD6F}" type="slidenum">
              <a:rPr lang="en-GB" smtClean="0"/>
              <a:pPr/>
              <a:t>‹#›</a:t>
            </a:fld>
            <a:endParaRPr lang="en-GB"/>
          </a:p>
        </p:txBody>
      </p:sp>
      <p:sp>
        <p:nvSpPr>
          <p:cNvPr id="9" name="TextBox 8">
            <a:extLst>
              <a:ext uri="{FF2B5EF4-FFF2-40B4-BE49-F238E27FC236}">
                <a16:creationId xmlns:a16="http://schemas.microsoft.com/office/drawing/2014/main" id="{2224A9CB-7DBA-5EC7-89C9-6450562A8EAA}"/>
              </a:ext>
            </a:extLst>
          </p:cNvPr>
          <p:cNvSpPr txBox="1"/>
          <p:nvPr userDrawn="1"/>
        </p:nvSpPr>
        <p:spPr>
          <a:xfrm>
            <a:off x="4234070" y="6271591"/>
            <a:ext cx="3637721" cy="800219"/>
          </a:xfrm>
          <a:prstGeom prst="rect">
            <a:avLst/>
          </a:prstGeom>
          <a:noFill/>
        </p:spPr>
        <p:txBody>
          <a:bodyPr wrap="square" rtlCol="0">
            <a:spAutoFit/>
          </a:bodyPr>
          <a:lstStyle/>
          <a:p>
            <a:pPr algn="ctr"/>
            <a:r>
              <a:rPr lang="en-GB" sz="1400" err="1">
                <a:solidFill>
                  <a:srgbClr val="FFFFFF"/>
                </a:solidFill>
                <a:latin typeface="Outfit" pitchFamily="2" charset="0"/>
              </a:rPr>
              <a:t>info@fulcrum.care</a:t>
            </a:r>
            <a:endParaRPr lang="en-GB" sz="1400">
              <a:solidFill>
                <a:srgbClr val="FFFFFF"/>
              </a:solidFill>
              <a:latin typeface="Outfit" pitchFamily="2" charset="0"/>
            </a:endParaRPr>
          </a:p>
          <a:p>
            <a:pPr algn="ctr"/>
            <a:r>
              <a:rPr lang="en-GB" sz="1400">
                <a:solidFill>
                  <a:srgbClr val="FFFFFF"/>
                </a:solidFill>
                <a:latin typeface="Outfit" pitchFamily="2" charset="0"/>
              </a:rPr>
              <a:t>www.fulcrumcareconsulting.com</a:t>
            </a:r>
          </a:p>
          <a:p>
            <a:endParaRPr lang="en-GB"/>
          </a:p>
        </p:txBody>
      </p:sp>
    </p:spTree>
    <p:extLst>
      <p:ext uri="{BB962C8B-B14F-4D97-AF65-F5344CB8AC3E}">
        <p14:creationId xmlns:p14="http://schemas.microsoft.com/office/powerpoint/2010/main" val="15393466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Outfi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Outfi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Outfi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Outfi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utfi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se.gov.uk/stress/mental-health-line-managers.htm" TargetMode="External"/><Relationship Id="rId2" Type="http://schemas.openxmlformats.org/officeDocument/2006/relationships/hyperlink" Target="https://www.nmc.org.uk/globalassets/sitedocuments/legislation/the-nursing-and-midwifery-order-2001-consolidated-text.pdf" TargetMode="External"/><Relationship Id="rId1" Type="http://schemas.openxmlformats.org/officeDocument/2006/relationships/slideLayout" Target="../slideLayouts/slideLayout2.xml"/><Relationship Id="rId6" Type="http://schemas.openxmlformats.org/officeDocument/2006/relationships/hyperlink" Target="https://www.nmc.org.uk/standards/code/" TargetMode="External"/><Relationship Id="rId5" Type="http://schemas.openxmlformats.org/officeDocument/2006/relationships/hyperlink" Target="https://www.hcpc-uk.org/standards/standards-of-continuing-professional-development/" TargetMode="External"/><Relationship Id="rId4" Type="http://schemas.openxmlformats.org/officeDocument/2006/relationships/hyperlink" Target="https://www.hcpc-uk.org/standards/standards-of-conduct-performance-and-ethic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rcn.org.uk/professional-development" TargetMode="External"/><Relationship Id="rId2" Type="http://schemas.openxmlformats.org/officeDocument/2006/relationships/hyperlink" Target="https://www.nmc.org.uk/standards/standards-for-nurses/pre-2018-standards/standards-for-competence-for-registered-nurses/" TargetMode="External"/><Relationship Id="rId1" Type="http://schemas.openxmlformats.org/officeDocument/2006/relationships/slideLayout" Target="../slideLayouts/slideLayout2.xml"/><Relationship Id="rId4" Type="http://schemas.openxmlformats.org/officeDocument/2006/relationships/hyperlink" Target="https://www.gov.uk/government/publications/the-7-principles-of-public-lif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mc.org.uk/globalassets/sitedocuments/revalidation/reflective-practice-guidance.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cpc-uk.org/globalassets/resources/guidance/continuing-professional-development-and-your-registration.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qc.org.uk/guidance-regulation/providers/assessment/single-assessment-framework/safe/safe-effective-staffing" TargetMode="External"/><Relationship Id="rId2" Type="http://schemas.openxmlformats.org/officeDocument/2006/relationships/hyperlink" Target="https://www.cqc.org.uk/sites/default/files/20150324_guidance_providers_meeting_regulations_01.pdf" TargetMode="External"/><Relationship Id="rId1" Type="http://schemas.openxmlformats.org/officeDocument/2006/relationships/slideLayout" Target="../slideLayouts/slideLayout2.xml"/><Relationship Id="rId6" Type="http://schemas.openxmlformats.org/officeDocument/2006/relationships/hyperlink" Target="https://www.ed.ac.uk/reflection/reflectors-toolkit/reflecting-on-experience/gibbs-reflective-cycle" TargetMode="External"/><Relationship Id="rId5" Type="http://schemas.openxmlformats.org/officeDocument/2006/relationships/hyperlink" Target="https://www.hee.nhs.uk/sites/default/files/documents/Kolb%20learning%20cycle.pdf" TargetMode="External"/><Relationship Id="rId4" Type="http://schemas.openxmlformats.org/officeDocument/2006/relationships/hyperlink" Target="https://www.england.nhs.uk/improvement-hub/wp-content/uploads/sites/44/2015/08/learning-handbook-pdsa.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nhsprofessionals.nhs.uk/partners/academy-courses/clinical-courses/clinical-supervision-supervisor-training" TargetMode="External"/><Relationship Id="rId7" Type="http://schemas.openxmlformats.org/officeDocument/2006/relationships/hyperlink" Target="https://www.christie.nhs.uk/education/continuing-professional-development/workforce-education-and-professional-development/clinical-supervision#:~:text=The%20Department%20of%20Health%201993%20defines%20clinical%20supervision,protection%20and%20safety%20of%20care%20in%20complex%20situations." TargetMode="External"/><Relationship Id="rId2" Type="http://schemas.openxmlformats.org/officeDocument/2006/relationships/hyperlink" Target="https://www.nursingtimes.net/education-and-training/a-new-model-of-reflection-for-clinical-practice-17-08-2015/" TargetMode="External"/><Relationship Id="rId1" Type="http://schemas.openxmlformats.org/officeDocument/2006/relationships/slideLayout" Target="../slideLayouts/slideLayout2.xml"/><Relationship Id="rId6" Type="http://schemas.openxmlformats.org/officeDocument/2006/relationships/hyperlink" Target="https://www.rcn.org.uk/About-us/Our-Influencing-work/Position-statements/rcn-position-on-clinical-supervision" TargetMode="External"/><Relationship Id="rId5" Type="http://schemas.openxmlformats.org/officeDocument/2006/relationships/hyperlink" Target="https://www.england.nhs.uk/long-read/supervision-guidance-for-primary-care-network-multidisciplinary-teams/#regulatory-requirements-cqc" TargetMode="External"/><Relationship Id="rId4" Type="http://schemas.openxmlformats.org/officeDocument/2006/relationships/hyperlink" Target="https://www.nottstraininghub.nhs.uk/resources/clinical-supervis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CA1B97-239D-BDC4-84CF-69ED6BBA2757}"/>
              </a:ext>
            </a:extLst>
          </p:cNvPr>
          <p:cNvSpPr txBox="1"/>
          <p:nvPr/>
        </p:nvSpPr>
        <p:spPr>
          <a:xfrm>
            <a:off x="765055" y="1895692"/>
            <a:ext cx="8442063" cy="2800767"/>
          </a:xfrm>
          <a:prstGeom prst="rect">
            <a:avLst/>
          </a:prstGeom>
          <a:noFill/>
        </p:spPr>
        <p:txBody>
          <a:bodyPr wrap="square" lIns="91440" tIns="45720" rIns="91440" bIns="45720" anchor="t">
            <a:spAutoFit/>
          </a:bodyPr>
          <a:lstStyle/>
          <a:p>
            <a:r>
              <a:rPr lang="en-GB" sz="4800" dirty="0">
                <a:solidFill>
                  <a:schemeClr val="bg1"/>
                </a:solidFill>
                <a:latin typeface="Outfit"/>
              </a:rPr>
              <a:t>Fulcrum Care </a:t>
            </a:r>
          </a:p>
          <a:p>
            <a:r>
              <a:rPr lang="en-GB" sz="3200" dirty="0">
                <a:solidFill>
                  <a:srgbClr val="E81D58"/>
                </a:solidFill>
                <a:latin typeface="Outfit"/>
              </a:rPr>
              <a:t>Supervision and The CQC</a:t>
            </a:r>
          </a:p>
          <a:p>
            <a:endParaRPr lang="en-GB" sz="3200">
              <a:solidFill>
                <a:srgbClr val="E81D58"/>
              </a:solidFill>
              <a:latin typeface="Outfit"/>
            </a:endParaRPr>
          </a:p>
          <a:p>
            <a:endParaRPr lang="en-GB" sz="3200">
              <a:solidFill>
                <a:srgbClr val="E81D58"/>
              </a:solidFill>
              <a:latin typeface="Outfit"/>
            </a:endParaRPr>
          </a:p>
          <a:p>
            <a:r>
              <a:rPr lang="en-GB" sz="3200" dirty="0">
                <a:solidFill>
                  <a:srgbClr val="E81D58"/>
                </a:solidFill>
                <a:latin typeface="Outfit"/>
              </a:rPr>
              <a:t>Matthew </a:t>
            </a:r>
            <a:r>
              <a:rPr lang="en-GB" sz="3200" dirty="0" err="1">
                <a:solidFill>
                  <a:srgbClr val="E81D58"/>
                </a:solidFill>
                <a:latin typeface="Outfit"/>
              </a:rPr>
              <a:t>Adlem</a:t>
            </a:r>
            <a:r>
              <a:rPr lang="en-GB" sz="3200" dirty="0">
                <a:solidFill>
                  <a:srgbClr val="E81D58"/>
                </a:solidFill>
                <a:latin typeface="Outfit"/>
              </a:rPr>
              <a:t> </a:t>
            </a:r>
            <a:endParaRPr lang="en-GB" sz="3200" dirty="0">
              <a:latin typeface="Outfit"/>
            </a:endParaRPr>
          </a:p>
        </p:txBody>
      </p:sp>
    </p:spTree>
    <p:extLst>
      <p:ext uri="{BB962C8B-B14F-4D97-AF65-F5344CB8AC3E}">
        <p14:creationId xmlns:p14="http://schemas.microsoft.com/office/powerpoint/2010/main" val="237901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6E9065-F93B-5B11-8A3C-896F26A032EA}"/>
              </a:ext>
            </a:extLst>
          </p:cNvPr>
          <p:cNvSpPr>
            <a:spLocks noGrp="1"/>
          </p:cNvSpPr>
          <p:nvPr>
            <p:ph idx="1"/>
          </p:nvPr>
        </p:nvSpPr>
        <p:spPr/>
        <p:txBody>
          <a:bodyPr vert="horz" lIns="91440" tIns="45720" rIns="91440" bIns="45720" rtlCol="0" anchor="t">
            <a:normAutofit lnSpcReduction="10000"/>
          </a:bodyPr>
          <a:lstStyle/>
          <a:p>
            <a:r>
              <a:rPr lang="en-US" sz="2400" kern="100" dirty="0">
                <a:latin typeface="Outfit"/>
                <a:cs typeface="Calibri"/>
              </a:rPr>
              <a:t>The Nursing and Midwifery Order 2001 (SI 2002/253): </a:t>
            </a:r>
            <a:r>
              <a:rPr lang="en-US" dirty="0">
                <a:latin typeface="Outfit"/>
                <a:hlinkClick r:id="rId2"/>
              </a:rPr>
              <a:t>the-nursing-and-midwifery-order-2001-consolidated-text.pdf</a:t>
            </a:r>
          </a:p>
          <a:p>
            <a:r>
              <a:rPr lang="en-US" sz="2400" kern="100" dirty="0">
                <a:latin typeface="Outfit"/>
                <a:cs typeface="Calibri"/>
              </a:rPr>
              <a:t>Health and Safety </a:t>
            </a:r>
            <a:r>
              <a:rPr lang="en-US" sz="2400" kern="100" err="1">
                <a:latin typeface="Outfit"/>
                <a:cs typeface="Calibri"/>
              </a:rPr>
              <a:t>Exectutive</a:t>
            </a:r>
            <a:r>
              <a:rPr lang="en-US" sz="2400" kern="100" dirty="0">
                <a:latin typeface="Outfit"/>
                <a:cs typeface="Calibri"/>
              </a:rPr>
              <a:t>: Advice for managers on mental ill health conditions: </a:t>
            </a:r>
            <a:r>
              <a:rPr lang="en-US" sz="2400" kern="100" dirty="0">
                <a:latin typeface="Outfit"/>
                <a:cs typeface="Calibri"/>
                <a:hlinkClick r:id="rId3"/>
              </a:rPr>
              <a:t>Stress at work - Advice for managers on mental ill health conditions - HSE</a:t>
            </a:r>
            <a:endParaRPr lang="en-US" sz="2400" kern="100" dirty="0">
              <a:latin typeface="Outfit"/>
              <a:cs typeface="Calibri"/>
            </a:endParaRPr>
          </a:p>
          <a:p>
            <a:r>
              <a:rPr lang="en-US" sz="2400" kern="100" dirty="0">
                <a:latin typeface="Outfit"/>
                <a:cs typeface="Calibri"/>
              </a:rPr>
              <a:t>HCPC Standards of conduct, performance and ethics: </a:t>
            </a:r>
            <a:r>
              <a:rPr lang="en-US" sz="2400" kern="100" dirty="0">
                <a:latin typeface="Outfit"/>
                <a:cs typeface="Calibri"/>
                <a:hlinkClick r:id="rId4"/>
              </a:rPr>
              <a:t>Standards of conduct, performance and ethics |</a:t>
            </a:r>
            <a:endParaRPr lang="en-US" sz="2400" kern="100" dirty="0">
              <a:cs typeface="Calibri"/>
            </a:endParaRPr>
          </a:p>
          <a:p>
            <a:r>
              <a:rPr lang="en-US" sz="2400" kern="100" dirty="0">
                <a:latin typeface="Outfit"/>
                <a:cs typeface="Calibri"/>
              </a:rPr>
              <a:t>HCPC Standards of continuing professional development: </a:t>
            </a:r>
            <a:r>
              <a:rPr lang="en-US" sz="2400" kern="100" dirty="0">
                <a:latin typeface="Outfit"/>
                <a:cs typeface="Calibri"/>
                <a:hlinkClick r:id="rId5"/>
              </a:rPr>
              <a:t>Standards of continuing professional development |</a:t>
            </a:r>
            <a:endParaRPr lang="en-US" sz="2400" kern="100" dirty="0">
              <a:cs typeface="Calibri"/>
            </a:endParaRPr>
          </a:p>
          <a:p>
            <a:r>
              <a:rPr lang="en-US" sz="2400" kern="100" dirty="0">
                <a:latin typeface="Outfit"/>
                <a:cs typeface="Calibri"/>
              </a:rPr>
              <a:t>NMC The Code Professional standards of practice and </a:t>
            </a:r>
            <a:r>
              <a:rPr lang="en-US" sz="2400" kern="100" err="1">
                <a:latin typeface="Outfit"/>
                <a:cs typeface="Calibri"/>
              </a:rPr>
              <a:t>behaviour</a:t>
            </a:r>
            <a:r>
              <a:rPr lang="en-US" sz="2400" kern="100" dirty="0">
                <a:latin typeface="Outfit"/>
                <a:cs typeface="Calibri"/>
              </a:rPr>
              <a:t> for nurses, midwives and nursing associates: </a:t>
            </a:r>
            <a:r>
              <a:rPr lang="en-US" sz="2400" kern="100" dirty="0">
                <a:latin typeface="Outfit"/>
                <a:cs typeface="Calibri"/>
                <a:hlinkClick r:id="rId6"/>
              </a:rPr>
              <a:t>The Code: Professional standards of practice and behaviour for nurses, midwives and nursing associates - The Nursing and Midwifery Council</a:t>
            </a:r>
            <a:endParaRPr lang="en-US" dirty="0"/>
          </a:p>
          <a:p>
            <a:endParaRPr lang="en-US" dirty="0"/>
          </a:p>
        </p:txBody>
      </p:sp>
      <p:sp>
        <p:nvSpPr>
          <p:cNvPr id="3" name="Title 2">
            <a:extLst>
              <a:ext uri="{FF2B5EF4-FFF2-40B4-BE49-F238E27FC236}">
                <a16:creationId xmlns:a16="http://schemas.microsoft.com/office/drawing/2014/main" id="{08DDB5C3-1E47-158F-1D54-CBE8795DEEB9}"/>
              </a:ext>
            </a:extLst>
          </p:cNvPr>
          <p:cNvSpPr>
            <a:spLocks noGrp="1"/>
          </p:cNvSpPr>
          <p:nvPr>
            <p:ph type="title"/>
          </p:nvPr>
        </p:nvSpPr>
        <p:spPr/>
        <p:txBody>
          <a:bodyPr/>
          <a:lstStyle/>
          <a:p>
            <a:r>
              <a:rPr lang="en-US" dirty="0">
                <a:solidFill>
                  <a:srgbClr val="E81D58"/>
                </a:solidFill>
                <a:latin typeface="Outfit"/>
              </a:rPr>
              <a:t>The Evidence Base - one</a:t>
            </a:r>
            <a:endParaRPr lang="en-US" dirty="0"/>
          </a:p>
        </p:txBody>
      </p:sp>
    </p:spTree>
    <p:extLst>
      <p:ext uri="{BB962C8B-B14F-4D97-AF65-F5344CB8AC3E}">
        <p14:creationId xmlns:p14="http://schemas.microsoft.com/office/powerpoint/2010/main" val="92861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D678D9-3ABA-3CC3-2A3A-E96F86932D3B}"/>
              </a:ext>
            </a:extLst>
          </p:cNvPr>
          <p:cNvSpPr>
            <a:spLocks noGrp="1"/>
          </p:cNvSpPr>
          <p:nvPr>
            <p:ph idx="1"/>
          </p:nvPr>
        </p:nvSpPr>
        <p:spPr/>
        <p:txBody>
          <a:bodyPr vert="horz" lIns="91440" tIns="45720" rIns="91440" bIns="45720" rtlCol="0" anchor="t">
            <a:normAutofit/>
          </a:bodyPr>
          <a:lstStyle/>
          <a:p>
            <a:r>
              <a:rPr lang="en-US" dirty="0">
                <a:latin typeface="Outfit"/>
              </a:rPr>
              <a:t>NMC Standards for competence for registered nurses: </a:t>
            </a:r>
            <a:r>
              <a:rPr lang="en-US" dirty="0">
                <a:latin typeface="Outfit"/>
                <a:hlinkClick r:id="rId2"/>
              </a:rPr>
              <a:t>Standards for competence for registered nurses - The Nursing and Midwifery Council</a:t>
            </a:r>
          </a:p>
          <a:p>
            <a:r>
              <a:rPr lang="en-US" dirty="0">
                <a:latin typeface="Outfit"/>
              </a:rPr>
              <a:t>RCN Professional development: </a:t>
            </a:r>
            <a:r>
              <a:rPr lang="en-US" dirty="0">
                <a:latin typeface="Outfit"/>
                <a:hlinkClick r:id="rId3"/>
              </a:rPr>
              <a:t>Professional Development | Royal College of Nursing</a:t>
            </a:r>
          </a:p>
          <a:p>
            <a:r>
              <a:rPr lang="en-US" dirty="0">
                <a:latin typeface="Outfit"/>
              </a:rPr>
              <a:t>Guidance - The Seven Principles of Public Life: </a:t>
            </a:r>
            <a:r>
              <a:rPr lang="en-US" dirty="0">
                <a:latin typeface="Outfit"/>
                <a:hlinkClick r:id="rId4"/>
              </a:rPr>
              <a:t>The Seven Principles of Public Life - GOV.UK</a:t>
            </a:r>
            <a:r>
              <a:rPr lang="en-US" dirty="0">
                <a:latin typeface="Outfit"/>
              </a:rPr>
              <a:t> </a:t>
            </a:r>
          </a:p>
          <a:p>
            <a:r>
              <a:rPr lang="en-US" dirty="0">
                <a:latin typeface="Outfit"/>
              </a:rPr>
              <a:t>The Royal Marsden Manual of Clinical Nursing Procedures page 132, "</a:t>
            </a:r>
            <a:r>
              <a:rPr lang="en-US" i="1" dirty="0">
                <a:latin typeface="Outfit"/>
              </a:rPr>
              <a:t>Clinical supervision can aid the transfer of communication skills into practice (Heaven et al 2006)</a:t>
            </a:r>
            <a:r>
              <a:rPr lang="en-US" dirty="0">
                <a:latin typeface="Outfit"/>
              </a:rPr>
              <a:t>"</a:t>
            </a:r>
            <a:endParaRPr lang="en-US" dirty="0"/>
          </a:p>
          <a:p>
            <a:endParaRPr lang="en-US" sz="1500" dirty="0"/>
          </a:p>
        </p:txBody>
      </p:sp>
      <p:sp>
        <p:nvSpPr>
          <p:cNvPr id="3" name="Title 2">
            <a:extLst>
              <a:ext uri="{FF2B5EF4-FFF2-40B4-BE49-F238E27FC236}">
                <a16:creationId xmlns:a16="http://schemas.microsoft.com/office/drawing/2014/main" id="{9A2E9B68-BBF2-6138-D822-0072F51D7472}"/>
              </a:ext>
            </a:extLst>
          </p:cNvPr>
          <p:cNvSpPr>
            <a:spLocks noGrp="1"/>
          </p:cNvSpPr>
          <p:nvPr>
            <p:ph type="title"/>
          </p:nvPr>
        </p:nvSpPr>
        <p:spPr/>
        <p:txBody>
          <a:bodyPr/>
          <a:lstStyle/>
          <a:p>
            <a:r>
              <a:rPr lang="en-US" dirty="0">
                <a:solidFill>
                  <a:srgbClr val="E81D58"/>
                </a:solidFill>
                <a:latin typeface="Outfit"/>
              </a:rPr>
              <a:t>The Evidence Base - two</a:t>
            </a:r>
            <a:endParaRPr lang="en-US" dirty="0"/>
          </a:p>
        </p:txBody>
      </p:sp>
    </p:spTree>
    <p:extLst>
      <p:ext uri="{BB962C8B-B14F-4D97-AF65-F5344CB8AC3E}">
        <p14:creationId xmlns:p14="http://schemas.microsoft.com/office/powerpoint/2010/main" val="2244528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B2523C-48C0-43F2-D57F-BFF151356E96}"/>
              </a:ext>
            </a:extLst>
          </p:cNvPr>
          <p:cNvSpPr>
            <a:spLocks noGrp="1"/>
          </p:cNvSpPr>
          <p:nvPr>
            <p:ph idx="1"/>
          </p:nvPr>
        </p:nvSpPr>
        <p:spPr/>
        <p:txBody>
          <a:bodyPr vert="horz" lIns="91440" tIns="45720" rIns="91440" bIns="45720" rtlCol="0" anchor="t">
            <a:normAutofit/>
          </a:bodyPr>
          <a:lstStyle/>
          <a:p>
            <a:r>
              <a:rPr lang="en-US" dirty="0">
                <a:latin typeface="Outfit"/>
              </a:rPr>
              <a:t>The Royal Marsden Manual of Clinical Nursing Procedures page 137, "</a:t>
            </a:r>
            <a:r>
              <a:rPr lang="en-US" i="1" dirty="0">
                <a:latin typeface="Outfit"/>
              </a:rPr>
              <a:t>Principle: Consider the support needs of other people to whom you delegate tasks and your own support needs. If you or others are affected by any discussions you have had, seek discussion with supportive senior members of staff or consider debriefing and or / supervision. Rationale: Clinical supervision supports practice, enabling registered nurses to maintain and improve standards of care (NMC 2018)</a:t>
            </a:r>
            <a:r>
              <a:rPr lang="en-US" dirty="0">
                <a:latin typeface="Outfit"/>
              </a:rPr>
              <a:t>"</a:t>
            </a:r>
          </a:p>
        </p:txBody>
      </p:sp>
      <p:sp>
        <p:nvSpPr>
          <p:cNvPr id="3" name="Title 2">
            <a:extLst>
              <a:ext uri="{FF2B5EF4-FFF2-40B4-BE49-F238E27FC236}">
                <a16:creationId xmlns:a16="http://schemas.microsoft.com/office/drawing/2014/main" id="{602477BE-AFF8-B040-939F-101DD864693D}"/>
              </a:ext>
            </a:extLst>
          </p:cNvPr>
          <p:cNvSpPr>
            <a:spLocks noGrp="1"/>
          </p:cNvSpPr>
          <p:nvPr>
            <p:ph type="title"/>
          </p:nvPr>
        </p:nvSpPr>
        <p:spPr/>
        <p:txBody>
          <a:bodyPr/>
          <a:lstStyle/>
          <a:p>
            <a:r>
              <a:rPr lang="en-US" dirty="0">
                <a:solidFill>
                  <a:srgbClr val="E81D58"/>
                </a:solidFill>
                <a:latin typeface="Outfit"/>
              </a:rPr>
              <a:t>The Evidence Base - three</a:t>
            </a:r>
            <a:endParaRPr lang="en-US" dirty="0"/>
          </a:p>
        </p:txBody>
      </p:sp>
    </p:spTree>
    <p:extLst>
      <p:ext uri="{BB962C8B-B14F-4D97-AF65-F5344CB8AC3E}">
        <p14:creationId xmlns:p14="http://schemas.microsoft.com/office/powerpoint/2010/main" val="393251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7CBE22-77F6-6177-1929-CFDAB8EE5E4B}"/>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b="1" dirty="0" err="1">
                <a:latin typeface="Outfit"/>
              </a:rPr>
              <a:t>Practise</a:t>
            </a:r>
            <a:r>
              <a:rPr lang="en-US" b="1" dirty="0">
                <a:latin typeface="Outfit"/>
              </a:rPr>
              <a:t> effectively: </a:t>
            </a:r>
            <a:r>
              <a:rPr lang="en-US" dirty="0">
                <a:latin typeface="Outfit"/>
              </a:rPr>
              <a:t>You assess need and deliver or advise on treatment, or give help (including preventative or rehabilitative care) without too much delay, to the best of your abilities, on the basis of best available evidence. You communicate effectively, keeping clear and accurate records and sharing skills, knowledge and experience where appropriate. You reflect and act on any feedback you receive to improve your practice.</a:t>
            </a:r>
            <a:endParaRPr lang="en-US"/>
          </a:p>
          <a:p>
            <a:pPr marL="0" indent="0">
              <a:buNone/>
            </a:pPr>
            <a:endParaRPr lang="en-US" dirty="0">
              <a:latin typeface="Outfit"/>
            </a:endParaRPr>
          </a:p>
          <a:p>
            <a:pPr marL="457200" indent="-457200"/>
            <a:r>
              <a:rPr lang="en-US" dirty="0">
                <a:latin typeface="Outfit"/>
              </a:rPr>
              <a:t>9.4 support students’ and colleagues’ learning to help them develop their professional competence and confidence</a:t>
            </a:r>
            <a:endParaRPr lang="en-US"/>
          </a:p>
          <a:p>
            <a:pPr marL="457200" indent="-457200"/>
            <a:endParaRPr lang="en-US" dirty="0">
              <a:latin typeface="Outfit"/>
            </a:endParaRPr>
          </a:p>
          <a:p>
            <a:pPr marL="457200" indent="-457200"/>
            <a:r>
              <a:rPr lang="en-US" dirty="0">
                <a:latin typeface="Outfit"/>
              </a:rPr>
              <a:t>11.2 make sure that everyone you delegate tasks to is adequately supervised and supported so they can provide safe and compassionate care</a:t>
            </a:r>
            <a:endParaRPr lang="en-US"/>
          </a:p>
        </p:txBody>
      </p:sp>
      <p:sp>
        <p:nvSpPr>
          <p:cNvPr id="3" name="Title 2">
            <a:extLst>
              <a:ext uri="{FF2B5EF4-FFF2-40B4-BE49-F238E27FC236}">
                <a16:creationId xmlns:a16="http://schemas.microsoft.com/office/drawing/2014/main" id="{755A37C5-1081-DB4A-5C39-C21AE38C2941}"/>
              </a:ext>
            </a:extLst>
          </p:cNvPr>
          <p:cNvSpPr>
            <a:spLocks noGrp="1"/>
          </p:cNvSpPr>
          <p:nvPr>
            <p:ph type="title"/>
          </p:nvPr>
        </p:nvSpPr>
        <p:spPr/>
        <p:txBody>
          <a:bodyPr/>
          <a:lstStyle/>
          <a:p>
            <a:r>
              <a:rPr lang="en-US" dirty="0">
                <a:solidFill>
                  <a:srgbClr val="E81D58"/>
                </a:solidFill>
                <a:latin typeface="Outfit"/>
              </a:rPr>
              <a:t>The NMC Code - one</a:t>
            </a:r>
          </a:p>
        </p:txBody>
      </p:sp>
    </p:spTree>
    <p:extLst>
      <p:ext uri="{BB962C8B-B14F-4D97-AF65-F5344CB8AC3E}">
        <p14:creationId xmlns:p14="http://schemas.microsoft.com/office/powerpoint/2010/main" val="3073434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59DD41-2017-7C4D-1D33-53ED1D0F09FF}"/>
              </a:ext>
            </a:extLst>
          </p:cNvPr>
          <p:cNvSpPr>
            <a:spLocks noGrp="1"/>
          </p:cNvSpPr>
          <p:nvPr>
            <p:ph idx="1"/>
          </p:nvPr>
        </p:nvSpPr>
        <p:spPr/>
        <p:txBody>
          <a:bodyPr vert="horz" lIns="91440" tIns="45720" rIns="91440" bIns="45720" rtlCol="0" anchor="t">
            <a:normAutofit/>
          </a:bodyPr>
          <a:lstStyle/>
          <a:p>
            <a:pPr marL="0" indent="0">
              <a:buNone/>
            </a:pPr>
            <a:r>
              <a:rPr lang="en-US" b="1" dirty="0">
                <a:latin typeface="Outfit"/>
              </a:rPr>
              <a:t>Preserve safety:</a:t>
            </a:r>
            <a:r>
              <a:rPr lang="en-US" dirty="0">
                <a:latin typeface="Outfit"/>
              </a:rPr>
              <a:t> You make sure that patient and public safety is not affected. You work within the limits of your competence, exercising your professional ‘duty of candour’1and raising concerns immediately whenever you come across situations that put patients or public safety at risk. You take necessary action to deal with any concerns where appropriate.</a:t>
            </a:r>
            <a:endParaRPr lang="en-US" dirty="0"/>
          </a:p>
          <a:p>
            <a:pPr marL="0" indent="0">
              <a:buNone/>
            </a:pPr>
            <a:endParaRPr lang="en-US" dirty="0">
              <a:latin typeface="Outfit"/>
            </a:endParaRPr>
          </a:p>
          <a:p>
            <a:r>
              <a:rPr lang="en-US" dirty="0">
                <a:latin typeface="Outfit"/>
              </a:rPr>
              <a:t>13.3 ask for help from a suitably qualified and experienced professional to carry out any action or procedure that is beyond the limits of your competence</a:t>
            </a:r>
            <a:endParaRPr lang="en-US"/>
          </a:p>
        </p:txBody>
      </p:sp>
      <p:sp>
        <p:nvSpPr>
          <p:cNvPr id="3" name="Title 2">
            <a:extLst>
              <a:ext uri="{FF2B5EF4-FFF2-40B4-BE49-F238E27FC236}">
                <a16:creationId xmlns:a16="http://schemas.microsoft.com/office/drawing/2014/main" id="{669A9C25-9BFE-158D-9ECE-FBBE75686724}"/>
              </a:ext>
            </a:extLst>
          </p:cNvPr>
          <p:cNvSpPr>
            <a:spLocks noGrp="1"/>
          </p:cNvSpPr>
          <p:nvPr>
            <p:ph type="title"/>
          </p:nvPr>
        </p:nvSpPr>
        <p:spPr/>
        <p:txBody>
          <a:bodyPr/>
          <a:lstStyle/>
          <a:p>
            <a:r>
              <a:rPr lang="en-US" dirty="0">
                <a:solidFill>
                  <a:srgbClr val="E81D58"/>
                </a:solidFill>
                <a:latin typeface="Outfit"/>
              </a:rPr>
              <a:t>The NMC Code - two</a:t>
            </a:r>
            <a:endParaRPr lang="en-US" dirty="0">
              <a:latin typeface="Outfit"/>
            </a:endParaRPr>
          </a:p>
        </p:txBody>
      </p:sp>
    </p:spTree>
    <p:extLst>
      <p:ext uri="{BB962C8B-B14F-4D97-AF65-F5344CB8AC3E}">
        <p14:creationId xmlns:p14="http://schemas.microsoft.com/office/powerpoint/2010/main" val="3897932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5F8424-2EB8-DCE6-A4E9-3F8FD80AC57E}"/>
              </a:ext>
            </a:extLst>
          </p:cNvPr>
          <p:cNvSpPr>
            <a:spLocks noGrp="1"/>
          </p:cNvSpPr>
          <p:nvPr>
            <p:ph idx="1"/>
          </p:nvPr>
        </p:nvSpPr>
        <p:spPr/>
        <p:txBody>
          <a:bodyPr vert="horz" lIns="91440" tIns="45720" rIns="91440" bIns="45720" rtlCol="0" anchor="t">
            <a:normAutofit fontScale="92500"/>
          </a:bodyPr>
          <a:lstStyle/>
          <a:p>
            <a:pPr marL="0" indent="0">
              <a:buNone/>
            </a:pPr>
            <a:r>
              <a:rPr lang="en-US" b="1" dirty="0">
                <a:latin typeface="Outfit"/>
              </a:rPr>
              <a:t>Promote professionalism and trust:</a:t>
            </a:r>
            <a:r>
              <a:rPr lang="en-US" dirty="0">
                <a:latin typeface="Outfit"/>
              </a:rPr>
              <a:t> You uphold the reputation of your profession at all times. You should display a personal commitment to the standards of practice and </a:t>
            </a:r>
            <a:r>
              <a:rPr lang="en-US" dirty="0" err="1">
                <a:latin typeface="Outfit"/>
              </a:rPr>
              <a:t>behaviour</a:t>
            </a:r>
            <a:r>
              <a:rPr lang="en-US" dirty="0">
                <a:latin typeface="Outfit"/>
              </a:rPr>
              <a:t> set out in the Code. You should be a model of integrity and leadership for others to aspire to. This should lead to trust and confidence in the professions from patients, people receiving care, other health and care professionals and the public</a:t>
            </a:r>
            <a:endParaRPr lang="en-US" dirty="0"/>
          </a:p>
          <a:p>
            <a:pPr marL="0" indent="0">
              <a:buNone/>
            </a:pPr>
            <a:endParaRPr lang="en-US" dirty="0">
              <a:latin typeface="Outfit"/>
            </a:endParaRPr>
          </a:p>
          <a:p>
            <a:r>
              <a:rPr lang="en-US" dirty="0">
                <a:latin typeface="Outfit"/>
              </a:rPr>
              <a:t>22.3 keep your knowledge and skills up to date, taking part in appropriate and regular learning and professional development activities that aim to maintain and develop your competence and improve your performance</a:t>
            </a:r>
          </a:p>
        </p:txBody>
      </p:sp>
      <p:sp>
        <p:nvSpPr>
          <p:cNvPr id="3" name="Title 2">
            <a:extLst>
              <a:ext uri="{FF2B5EF4-FFF2-40B4-BE49-F238E27FC236}">
                <a16:creationId xmlns:a16="http://schemas.microsoft.com/office/drawing/2014/main" id="{CF7B80B9-AD9A-5360-77CA-24DB87BF2AD4}"/>
              </a:ext>
            </a:extLst>
          </p:cNvPr>
          <p:cNvSpPr>
            <a:spLocks noGrp="1"/>
          </p:cNvSpPr>
          <p:nvPr>
            <p:ph type="title"/>
          </p:nvPr>
        </p:nvSpPr>
        <p:spPr/>
        <p:txBody>
          <a:bodyPr/>
          <a:lstStyle/>
          <a:p>
            <a:r>
              <a:rPr lang="en-US" dirty="0">
                <a:solidFill>
                  <a:srgbClr val="E81D58"/>
                </a:solidFill>
                <a:latin typeface="Outfit"/>
              </a:rPr>
              <a:t>The NMC Code - three</a:t>
            </a:r>
            <a:endParaRPr lang="en-US" dirty="0">
              <a:latin typeface="Outfit"/>
            </a:endParaRPr>
          </a:p>
        </p:txBody>
      </p:sp>
    </p:spTree>
    <p:extLst>
      <p:ext uri="{BB962C8B-B14F-4D97-AF65-F5344CB8AC3E}">
        <p14:creationId xmlns:p14="http://schemas.microsoft.com/office/powerpoint/2010/main" val="654065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68151A-D8CD-C3D9-DF37-07B772D60573}"/>
              </a:ext>
            </a:extLst>
          </p:cNvPr>
          <p:cNvSpPr>
            <a:spLocks noGrp="1"/>
          </p:cNvSpPr>
          <p:nvPr>
            <p:ph idx="1"/>
          </p:nvPr>
        </p:nvSpPr>
        <p:spPr/>
        <p:txBody>
          <a:bodyPr vert="horz" lIns="91440" tIns="45720" rIns="91440" bIns="45720" rtlCol="0" anchor="t">
            <a:normAutofit/>
          </a:bodyPr>
          <a:lstStyle/>
          <a:p>
            <a:pPr marL="0" indent="0">
              <a:buNone/>
            </a:pPr>
            <a:r>
              <a:rPr lang="en-US" dirty="0">
                <a:latin typeface="Outfit"/>
              </a:rPr>
              <a:t>NMC GUIDANCE SHEET REFLECTIVE PRACTICE</a:t>
            </a:r>
            <a:endParaRPr lang="en-US" dirty="0"/>
          </a:p>
          <a:p>
            <a:r>
              <a:rPr lang="en-US" i="1" dirty="0">
                <a:latin typeface="Outfit"/>
              </a:rPr>
              <a:t>"For revalidation you need to reflect as an individual and with one other person on our register. In addition, having reflective discussions at regular intervals throughout your renewal period, and with a number of different people (including as part of a group), makes reflection more meaningful"</a:t>
            </a:r>
            <a:endParaRPr lang="en-US" i="1" dirty="0"/>
          </a:p>
          <a:p>
            <a:pPr marL="0" indent="0">
              <a:buNone/>
            </a:pPr>
            <a:r>
              <a:rPr lang="en-US" dirty="0">
                <a:latin typeface="Outfit"/>
                <a:hlinkClick r:id="rId2"/>
              </a:rPr>
              <a:t>reflective-practice-guidance.pdf</a:t>
            </a:r>
            <a:endParaRPr lang="en-US" dirty="0">
              <a:latin typeface="Outfit"/>
            </a:endParaRPr>
          </a:p>
        </p:txBody>
      </p:sp>
      <p:sp>
        <p:nvSpPr>
          <p:cNvPr id="3" name="Title 2">
            <a:extLst>
              <a:ext uri="{FF2B5EF4-FFF2-40B4-BE49-F238E27FC236}">
                <a16:creationId xmlns:a16="http://schemas.microsoft.com/office/drawing/2014/main" id="{03C3D762-5F37-EB3F-D3D0-766C547C9BE5}"/>
              </a:ext>
            </a:extLst>
          </p:cNvPr>
          <p:cNvSpPr>
            <a:spLocks noGrp="1"/>
          </p:cNvSpPr>
          <p:nvPr>
            <p:ph type="title"/>
          </p:nvPr>
        </p:nvSpPr>
        <p:spPr/>
        <p:txBody>
          <a:bodyPr/>
          <a:lstStyle/>
          <a:p>
            <a:r>
              <a:rPr lang="en-US" dirty="0">
                <a:solidFill>
                  <a:srgbClr val="E81D58"/>
                </a:solidFill>
                <a:latin typeface="Outfit"/>
              </a:rPr>
              <a:t>The NMC Revalidation</a:t>
            </a:r>
          </a:p>
        </p:txBody>
      </p:sp>
    </p:spTree>
    <p:extLst>
      <p:ext uri="{BB962C8B-B14F-4D97-AF65-F5344CB8AC3E}">
        <p14:creationId xmlns:p14="http://schemas.microsoft.com/office/powerpoint/2010/main" val="416410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8BA34-84F6-2BB6-A1F0-911B340A40D8}"/>
              </a:ext>
            </a:extLst>
          </p:cNvPr>
          <p:cNvSpPr>
            <a:spLocks noGrp="1"/>
          </p:cNvSpPr>
          <p:nvPr>
            <p:ph idx="1"/>
          </p:nvPr>
        </p:nvSpPr>
        <p:spPr/>
        <p:txBody>
          <a:bodyPr vert="horz" lIns="91440" tIns="45720" rIns="91440" bIns="45720" rtlCol="0" anchor="t">
            <a:normAutofit/>
          </a:bodyPr>
          <a:lstStyle/>
          <a:p>
            <a:pPr>
              <a:buNone/>
            </a:pPr>
            <a:r>
              <a:rPr lang="en-US" dirty="0">
                <a:latin typeface="Outfit"/>
              </a:rPr>
              <a:t>Appendix 2: Examples of evidence This list should give you an idea of the kinds of evidence of your CPD you could provide. (This list has been adapted from work done by the Allied Health Professions’ project ‘Demonstrating competence through CPD’ (2003).)</a:t>
            </a:r>
          </a:p>
          <a:p>
            <a:pPr>
              <a:buNone/>
            </a:pPr>
            <a:endParaRPr lang="en-US" dirty="0">
              <a:latin typeface="Outfit"/>
            </a:endParaRPr>
          </a:p>
          <a:p>
            <a:pPr marL="457200" indent="-457200"/>
            <a:r>
              <a:rPr lang="en-US" dirty="0">
                <a:latin typeface="Outfit"/>
              </a:rPr>
              <a:t>Materials showing you have reflected on and evaluated your learning and work. Adapted documents arising from appraisals, supervision reviews and so on.</a:t>
            </a:r>
            <a:endParaRPr lang="en-US"/>
          </a:p>
          <a:p>
            <a:pPr marL="0" indent="0">
              <a:buNone/>
            </a:pPr>
            <a:r>
              <a:rPr lang="en-US" dirty="0">
                <a:hlinkClick r:id="rId2"/>
              </a:rPr>
              <a:t>continuing-professional-development-and-your-registration.pdf</a:t>
            </a:r>
            <a:endParaRPr lang="en-US"/>
          </a:p>
        </p:txBody>
      </p:sp>
      <p:sp>
        <p:nvSpPr>
          <p:cNvPr id="3" name="Title 2">
            <a:extLst>
              <a:ext uri="{FF2B5EF4-FFF2-40B4-BE49-F238E27FC236}">
                <a16:creationId xmlns:a16="http://schemas.microsoft.com/office/drawing/2014/main" id="{31FCBF35-6C8D-89ED-DEA2-FFC3FDEA3C06}"/>
              </a:ext>
            </a:extLst>
          </p:cNvPr>
          <p:cNvSpPr>
            <a:spLocks noGrp="1"/>
          </p:cNvSpPr>
          <p:nvPr>
            <p:ph type="title"/>
          </p:nvPr>
        </p:nvSpPr>
        <p:spPr/>
        <p:txBody>
          <a:bodyPr/>
          <a:lstStyle/>
          <a:p>
            <a:r>
              <a:rPr lang="en-US" dirty="0">
                <a:solidFill>
                  <a:srgbClr val="E81D58"/>
                </a:solidFill>
                <a:latin typeface="Outfit"/>
              </a:rPr>
              <a:t>The HCPC Revalidation</a:t>
            </a:r>
            <a:endParaRPr lang="en-US" dirty="0">
              <a:latin typeface="Outfit"/>
            </a:endParaRPr>
          </a:p>
        </p:txBody>
      </p:sp>
    </p:spTree>
    <p:extLst>
      <p:ext uri="{BB962C8B-B14F-4D97-AF65-F5344CB8AC3E}">
        <p14:creationId xmlns:p14="http://schemas.microsoft.com/office/powerpoint/2010/main" val="886722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ED177-A8F9-CFF6-247F-8F52256E02C9}"/>
              </a:ext>
            </a:extLst>
          </p:cNvPr>
          <p:cNvSpPr>
            <a:spLocks noGrp="1"/>
          </p:cNvSpPr>
          <p:nvPr>
            <p:ph idx="1"/>
          </p:nvPr>
        </p:nvSpPr>
        <p:spPr/>
        <p:txBody>
          <a:bodyPr vert="horz" lIns="91440" tIns="45720" rIns="91440" bIns="45720" rtlCol="0" anchor="t">
            <a:normAutofit/>
          </a:bodyPr>
          <a:lstStyle/>
          <a:p>
            <a:pPr marL="0" indent="0">
              <a:buNone/>
            </a:pPr>
            <a:r>
              <a:rPr lang="en-US" b="1" dirty="0">
                <a:latin typeface="Outfit"/>
              </a:rPr>
              <a:t>4. Delegate appropriately</a:t>
            </a:r>
            <a:r>
              <a:rPr lang="en-US" dirty="0">
                <a:latin typeface="Outfit"/>
              </a:rPr>
              <a:t> Delegation, oversight and support </a:t>
            </a:r>
            <a:endParaRPr lang="en-US" dirty="0"/>
          </a:p>
          <a:p>
            <a:pPr marL="0" indent="0">
              <a:buNone/>
            </a:pPr>
            <a:r>
              <a:rPr lang="en-US" dirty="0">
                <a:latin typeface="Outfit"/>
              </a:rPr>
              <a:t>4.1 You must only delegate work to someone who has the knowledge, skills and experience needed to carry it out safely and effectively. 4.2 You must continue to provide appropriate supervision and support to those you delegate work to. </a:t>
            </a:r>
            <a:endParaRPr lang="en-US" dirty="0"/>
          </a:p>
        </p:txBody>
      </p:sp>
      <p:sp>
        <p:nvSpPr>
          <p:cNvPr id="3" name="Title 2">
            <a:extLst>
              <a:ext uri="{FF2B5EF4-FFF2-40B4-BE49-F238E27FC236}">
                <a16:creationId xmlns:a16="http://schemas.microsoft.com/office/drawing/2014/main" id="{0B02F951-F3BC-6357-B0E6-FC16BEF92FBE}"/>
              </a:ext>
            </a:extLst>
          </p:cNvPr>
          <p:cNvSpPr>
            <a:spLocks noGrp="1"/>
          </p:cNvSpPr>
          <p:nvPr>
            <p:ph type="title"/>
          </p:nvPr>
        </p:nvSpPr>
        <p:spPr/>
        <p:txBody>
          <a:bodyPr/>
          <a:lstStyle/>
          <a:p>
            <a:r>
              <a:rPr lang="en-US" dirty="0">
                <a:solidFill>
                  <a:srgbClr val="E81D58"/>
                </a:solidFill>
                <a:latin typeface="Outfit"/>
              </a:rPr>
              <a:t>HCPC Code - one</a:t>
            </a:r>
          </a:p>
        </p:txBody>
      </p:sp>
    </p:spTree>
    <p:extLst>
      <p:ext uri="{BB962C8B-B14F-4D97-AF65-F5344CB8AC3E}">
        <p14:creationId xmlns:p14="http://schemas.microsoft.com/office/powerpoint/2010/main" val="488277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text on a white background&#10;&#10;Description automatically generated">
            <a:extLst>
              <a:ext uri="{FF2B5EF4-FFF2-40B4-BE49-F238E27FC236}">
                <a16:creationId xmlns:a16="http://schemas.microsoft.com/office/drawing/2014/main" id="{E3AE2B81-2F7F-96EB-99B9-9F959379883F}"/>
              </a:ext>
            </a:extLst>
          </p:cNvPr>
          <p:cNvPicPr>
            <a:picLocks noGrp="1" noChangeAspect="1"/>
          </p:cNvPicPr>
          <p:nvPr>
            <p:ph idx="1"/>
          </p:nvPr>
        </p:nvPicPr>
        <p:blipFill>
          <a:blip r:embed="rId2"/>
          <a:stretch>
            <a:fillRect/>
          </a:stretch>
        </p:blipFill>
        <p:spPr>
          <a:xfrm>
            <a:off x="1671637" y="3430437"/>
            <a:ext cx="8848725" cy="2047875"/>
          </a:xfrm>
        </p:spPr>
      </p:pic>
      <p:sp>
        <p:nvSpPr>
          <p:cNvPr id="3" name="Title 2">
            <a:extLst>
              <a:ext uri="{FF2B5EF4-FFF2-40B4-BE49-F238E27FC236}">
                <a16:creationId xmlns:a16="http://schemas.microsoft.com/office/drawing/2014/main" id="{AF383410-180B-0F89-8EBE-01123D16FB47}"/>
              </a:ext>
            </a:extLst>
          </p:cNvPr>
          <p:cNvSpPr>
            <a:spLocks noGrp="1"/>
          </p:cNvSpPr>
          <p:nvPr>
            <p:ph type="title"/>
          </p:nvPr>
        </p:nvSpPr>
        <p:spPr/>
        <p:txBody>
          <a:bodyPr/>
          <a:lstStyle/>
          <a:p>
            <a:r>
              <a:rPr lang="en-US" dirty="0">
                <a:solidFill>
                  <a:srgbClr val="E81D58"/>
                </a:solidFill>
                <a:latin typeface="Outfit"/>
              </a:rPr>
              <a:t>Supervision through CQC inspection - one</a:t>
            </a:r>
            <a:endParaRPr lang="en-US" dirty="0"/>
          </a:p>
        </p:txBody>
      </p:sp>
      <p:sp>
        <p:nvSpPr>
          <p:cNvPr id="5" name="TextBox 4">
            <a:extLst>
              <a:ext uri="{FF2B5EF4-FFF2-40B4-BE49-F238E27FC236}">
                <a16:creationId xmlns:a16="http://schemas.microsoft.com/office/drawing/2014/main" id="{F8F5858B-CD15-B236-2146-7EB191105733}"/>
              </a:ext>
            </a:extLst>
          </p:cNvPr>
          <p:cNvSpPr txBox="1"/>
          <p:nvPr/>
        </p:nvSpPr>
        <p:spPr>
          <a:xfrm>
            <a:off x="938482" y="1725153"/>
            <a:ext cx="1011629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ea typeface="+mn-lt"/>
                <a:cs typeface="+mn-lt"/>
              </a:rPr>
              <a:t>Safe and effective staffing</a:t>
            </a:r>
          </a:p>
          <a:p>
            <a:r>
              <a:rPr lang="en-US" sz="2800" dirty="0">
                <a:solidFill>
                  <a:schemeClr val="bg1"/>
                </a:solidFill>
                <a:ea typeface="+mn-lt"/>
                <a:cs typeface="+mn-lt"/>
              </a:rPr>
              <a:t>Score: 2</a:t>
            </a:r>
          </a:p>
          <a:p>
            <a:r>
              <a:rPr lang="en-US" sz="2800" dirty="0">
                <a:solidFill>
                  <a:schemeClr val="bg1"/>
                </a:solidFill>
                <a:ea typeface="+mn-lt"/>
                <a:cs typeface="+mn-lt"/>
              </a:rPr>
              <a:t>Inspection date: 30 July 2024</a:t>
            </a:r>
          </a:p>
        </p:txBody>
      </p:sp>
    </p:spTree>
    <p:extLst>
      <p:ext uri="{BB962C8B-B14F-4D97-AF65-F5344CB8AC3E}">
        <p14:creationId xmlns:p14="http://schemas.microsoft.com/office/powerpoint/2010/main" val="410737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0183F-3FFD-1412-9887-E1609E4703AF}"/>
              </a:ext>
            </a:extLst>
          </p:cNvPr>
          <p:cNvSpPr>
            <a:spLocks noGrp="1"/>
          </p:cNvSpPr>
          <p:nvPr>
            <p:ph idx="1"/>
          </p:nvPr>
        </p:nvSpPr>
        <p:spPr>
          <a:xfrm>
            <a:off x="838199" y="2072428"/>
            <a:ext cx="10515601" cy="4722917"/>
          </a:xfrm>
        </p:spPr>
        <p:txBody>
          <a:bodyPr vert="horz" lIns="91440" tIns="45720" rIns="91440" bIns="45720" rtlCol="0" anchor="t">
            <a:normAutofit fontScale="92500" lnSpcReduction="10000"/>
          </a:bodyPr>
          <a:lstStyle/>
          <a:p>
            <a:pPr marL="457200" indent="-457200">
              <a:buAutoNum type="arabicPeriod"/>
            </a:pPr>
            <a:r>
              <a:rPr lang="en-GB" sz="2400" dirty="0">
                <a:latin typeface="Outfit"/>
              </a:rPr>
              <a:t>Fulcrum Care Services &amp; Products</a:t>
            </a:r>
            <a:endParaRPr lang="en-US" dirty="0"/>
          </a:p>
          <a:p>
            <a:pPr marL="457200" indent="-457200">
              <a:buAutoNum type="arabicPeriod"/>
            </a:pPr>
            <a:r>
              <a:rPr lang="en-GB" sz="2400" dirty="0">
                <a:latin typeface="Outfit"/>
              </a:rPr>
              <a:t>The Health and Social Care Act</a:t>
            </a:r>
            <a:endParaRPr lang="en-GB" sz="2400" dirty="0"/>
          </a:p>
          <a:p>
            <a:pPr marL="457200" indent="-457200">
              <a:buAutoNum type="arabicPeriod"/>
            </a:pPr>
            <a:r>
              <a:rPr lang="en-GB" sz="2400" dirty="0">
                <a:latin typeface="Outfit"/>
              </a:rPr>
              <a:t>The CQC Quality Statements</a:t>
            </a:r>
            <a:endParaRPr lang="en-GB" sz="2400" dirty="0"/>
          </a:p>
          <a:p>
            <a:pPr marL="457200" indent="-457200">
              <a:buAutoNum type="arabicPeriod"/>
            </a:pPr>
            <a:r>
              <a:rPr lang="en-GB" sz="2400" dirty="0">
                <a:latin typeface="Outfit"/>
              </a:rPr>
              <a:t>The Evidence Base</a:t>
            </a:r>
            <a:endParaRPr lang="en-GB" sz="2400" dirty="0"/>
          </a:p>
          <a:p>
            <a:pPr marL="457200" indent="-457200">
              <a:buAutoNum type="arabicPeriod"/>
            </a:pPr>
            <a:r>
              <a:rPr lang="en-GB" sz="2400" dirty="0">
                <a:latin typeface="Outfit"/>
              </a:rPr>
              <a:t>The NMC Code</a:t>
            </a:r>
            <a:endParaRPr lang="en-GB" sz="2400" dirty="0"/>
          </a:p>
          <a:p>
            <a:pPr marL="457200" indent="-457200">
              <a:buAutoNum type="arabicPeriod"/>
            </a:pPr>
            <a:r>
              <a:rPr lang="en-GB" sz="2400" dirty="0">
                <a:latin typeface="Outfit"/>
              </a:rPr>
              <a:t>The HCPC Code</a:t>
            </a:r>
            <a:endParaRPr lang="en-GB" sz="2400" dirty="0"/>
          </a:p>
          <a:p>
            <a:pPr marL="457200" indent="-457200">
              <a:buAutoNum type="arabicPeriod"/>
            </a:pPr>
            <a:r>
              <a:rPr lang="en-GB" sz="2400" dirty="0">
                <a:latin typeface="Outfit"/>
              </a:rPr>
              <a:t>Inspection Examples – Supervision through Inspection</a:t>
            </a:r>
            <a:endParaRPr lang="en-GB" sz="2400" dirty="0"/>
          </a:p>
          <a:p>
            <a:pPr marL="457200" indent="-457200">
              <a:buAutoNum type="arabicPeriod"/>
            </a:pPr>
            <a:r>
              <a:rPr lang="en-GB" sz="2400" dirty="0">
                <a:latin typeface="Outfit"/>
              </a:rPr>
              <a:t>Indicators of Poor Practice</a:t>
            </a:r>
          </a:p>
          <a:p>
            <a:pPr marL="457200" indent="-457200">
              <a:buAutoNum type="arabicPeriod"/>
            </a:pPr>
            <a:r>
              <a:rPr lang="en-GB" sz="2400" dirty="0">
                <a:latin typeface="Outfit"/>
              </a:rPr>
              <a:t>Tools for Reflective practice</a:t>
            </a:r>
            <a:endParaRPr lang="en-GB" sz="2400" dirty="0"/>
          </a:p>
          <a:p>
            <a:pPr marL="457200" indent="-457200">
              <a:buFont typeface="+mj-lt"/>
              <a:buAutoNum type="arabicPeriod"/>
            </a:pPr>
            <a:r>
              <a:rPr lang="en-GB" sz="2400" dirty="0">
                <a:latin typeface="Outfit"/>
              </a:rPr>
              <a:t>Conclusion</a:t>
            </a:r>
          </a:p>
          <a:p>
            <a:pPr marL="457200" indent="-457200">
              <a:buAutoNum type="arabicPeriod"/>
            </a:pPr>
            <a:r>
              <a:rPr lang="en-GB" sz="2400" dirty="0">
                <a:latin typeface="Outfit"/>
              </a:rPr>
              <a:t> Resources</a:t>
            </a:r>
          </a:p>
          <a:p>
            <a:pPr marL="457200" indent="-457200">
              <a:buAutoNum type="arabicPeriod"/>
            </a:pPr>
            <a:r>
              <a:rPr lang="en-GB" sz="2400" dirty="0">
                <a:latin typeface="Outfit"/>
              </a:rPr>
              <a:t> Future Reading</a:t>
            </a:r>
          </a:p>
          <a:p>
            <a:pPr marL="457200" indent="-457200">
              <a:buFont typeface="Calibri Light" panose="020F0302020204030204"/>
              <a:buAutoNum type="arabicPeriod"/>
            </a:pPr>
            <a:endParaRPr lang="en-GB" sz="2400">
              <a:latin typeface="Outfit"/>
            </a:endParaRPr>
          </a:p>
          <a:p>
            <a:pPr marL="457200" indent="-457200">
              <a:buFont typeface="Calibri Light" panose="020F0302020204030204"/>
              <a:buAutoNum type="arabicPeriod"/>
            </a:pPr>
            <a:endParaRPr lang="en-GB" sz="2400">
              <a:latin typeface="Outfit"/>
            </a:endParaRPr>
          </a:p>
          <a:p>
            <a:pPr marL="0" indent="0">
              <a:buNone/>
            </a:pPr>
            <a:endParaRPr lang="en-GB" sz="2400">
              <a:latin typeface="Outfit"/>
            </a:endParaRPr>
          </a:p>
          <a:p>
            <a:pPr marL="457200" indent="-457200">
              <a:buFont typeface="+mj-lt"/>
              <a:buAutoNum type="arabicPeriod"/>
            </a:pPr>
            <a:endParaRPr lang="en-GB" sz="2400">
              <a:latin typeface="Outfit"/>
            </a:endParaRPr>
          </a:p>
          <a:p>
            <a:pPr marL="457200" indent="-457200">
              <a:buFont typeface="Calibri Light" panose="020F0302020204030204"/>
              <a:buAutoNum type="arabicPeriod"/>
            </a:pPr>
            <a:endParaRPr lang="en-GB" sz="2400"/>
          </a:p>
          <a:p>
            <a:pPr marL="457200" indent="-457200">
              <a:buFont typeface="Calibri Light" panose="020F0302020204030204"/>
              <a:buAutoNum type="arabicPeriod"/>
            </a:pPr>
            <a:endParaRPr lang="en-GB" sz="2400" b="0" i="0" u="none" strike="noStrike">
              <a:effectLst/>
            </a:endParaRPr>
          </a:p>
          <a:p>
            <a:pPr marL="0" indent="0">
              <a:buNone/>
            </a:pPr>
            <a:endParaRPr lang="en-GB" sz="2400">
              <a:ea typeface="Open Sans" panose="020B0606030504020204" pitchFamily="34" charset="0"/>
              <a:cs typeface="Open Sans" panose="020B0606030504020204" pitchFamily="34" charset="0"/>
            </a:endParaRPr>
          </a:p>
          <a:p>
            <a:endParaRPr lang="en-GB" sz="200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a:p>
        </p:txBody>
      </p:sp>
      <p:sp>
        <p:nvSpPr>
          <p:cNvPr id="4" name="Title 1">
            <a:extLst>
              <a:ext uri="{FF2B5EF4-FFF2-40B4-BE49-F238E27FC236}">
                <a16:creationId xmlns:a16="http://schemas.microsoft.com/office/drawing/2014/main" id="{5F9DD7A3-9DF5-E8CB-82C6-A00FED04866C}"/>
              </a:ext>
            </a:extLst>
          </p:cNvPr>
          <p:cNvSpPr txBox="1">
            <a:spLocks/>
          </p:cNvSpPr>
          <p:nvPr/>
        </p:nvSpPr>
        <p:spPr>
          <a:xfrm>
            <a:off x="761998" y="795587"/>
            <a:ext cx="10515600" cy="1165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Outfit" pitchFamily="2" charset="0"/>
                <a:ea typeface="+mj-ea"/>
                <a:cs typeface="+mj-cs"/>
              </a:defRPr>
            </a:lvl1pPr>
          </a:lstStyle>
          <a:p>
            <a:endParaRPr lang="en-IN" sz="3600"/>
          </a:p>
        </p:txBody>
      </p:sp>
      <p:sp>
        <p:nvSpPr>
          <p:cNvPr id="11" name="Title 1">
            <a:extLst>
              <a:ext uri="{FF2B5EF4-FFF2-40B4-BE49-F238E27FC236}">
                <a16:creationId xmlns:a16="http://schemas.microsoft.com/office/drawing/2014/main" id="{7E3CC2E9-F121-E3E6-7F3E-D6F5A8AD9232}"/>
              </a:ext>
            </a:extLst>
          </p:cNvPr>
          <p:cNvSpPr>
            <a:spLocks noGrp="1"/>
          </p:cNvSpPr>
          <p:nvPr>
            <p:ph type="title"/>
          </p:nvPr>
        </p:nvSpPr>
        <p:spPr>
          <a:xfrm>
            <a:off x="761998" y="635859"/>
            <a:ext cx="10668001" cy="1325563"/>
          </a:xfrm>
        </p:spPr>
        <p:txBody>
          <a:bodyPr>
            <a:normAutofit/>
          </a:bodyPr>
          <a:lstStyle/>
          <a:p>
            <a:pPr algn="l"/>
            <a:r>
              <a:rPr lang="en-GB">
                <a:solidFill>
                  <a:srgbClr val="E81D58"/>
                </a:solidFill>
              </a:rPr>
              <a:t>Introduction </a:t>
            </a:r>
            <a:endParaRPr lang="en-IN">
              <a:solidFill>
                <a:srgbClr val="E81D58"/>
              </a:solidFill>
            </a:endParaRPr>
          </a:p>
        </p:txBody>
      </p:sp>
    </p:spTree>
    <p:extLst>
      <p:ext uri="{BB962C8B-B14F-4D97-AF65-F5344CB8AC3E}">
        <p14:creationId xmlns:p14="http://schemas.microsoft.com/office/powerpoint/2010/main" val="1936196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425A14-231F-7B5F-8F42-59F59E03B9D3}"/>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dirty="0">
                <a:latin typeface="Calibri"/>
                <a:cs typeface="Calibri"/>
              </a:rPr>
              <a:t>Safe and effective staffing</a:t>
            </a:r>
            <a:endParaRPr lang="en-US" dirty="0">
              <a:solidFill>
                <a:srgbClr val="000000"/>
              </a:solidFill>
              <a:latin typeface="Calibri"/>
              <a:cs typeface="Calibri"/>
            </a:endParaRPr>
          </a:p>
          <a:p>
            <a:pPr>
              <a:lnSpc>
                <a:spcPct val="100000"/>
              </a:lnSpc>
              <a:spcBef>
                <a:spcPts val="0"/>
              </a:spcBef>
            </a:pPr>
            <a:r>
              <a:rPr lang="en-US" dirty="0">
                <a:latin typeface="Calibri"/>
                <a:cs typeface="Calibri"/>
              </a:rPr>
              <a:t>Score: 3</a:t>
            </a:r>
            <a:endParaRPr lang="en-US" dirty="0">
              <a:solidFill>
                <a:srgbClr val="000000"/>
              </a:solidFill>
              <a:latin typeface="Calibri"/>
              <a:cs typeface="Calibri"/>
            </a:endParaRPr>
          </a:p>
          <a:p>
            <a:pPr>
              <a:lnSpc>
                <a:spcPct val="100000"/>
              </a:lnSpc>
              <a:spcBef>
                <a:spcPts val="0"/>
              </a:spcBef>
            </a:pPr>
            <a:r>
              <a:rPr lang="en-US" dirty="0">
                <a:latin typeface="Calibri"/>
                <a:cs typeface="Calibri"/>
              </a:rPr>
              <a:t>Inspection date: </a:t>
            </a:r>
            <a:r>
              <a:rPr lang="en-US" dirty="0">
                <a:latin typeface="Outfit"/>
                <a:cs typeface="Calibri"/>
              </a:rPr>
              <a:t>26 April 2024</a:t>
            </a:r>
          </a:p>
          <a:p>
            <a:pPr>
              <a:lnSpc>
                <a:spcPct val="100000"/>
              </a:lnSpc>
              <a:spcBef>
                <a:spcPts val="0"/>
              </a:spcBef>
            </a:pPr>
            <a:endParaRPr lang="en-US" dirty="0">
              <a:latin typeface="Outfit"/>
              <a:cs typeface="Calibri"/>
            </a:endParaRPr>
          </a:p>
          <a:p>
            <a:pPr>
              <a:lnSpc>
                <a:spcPct val="100000"/>
              </a:lnSpc>
              <a:spcBef>
                <a:spcPts val="0"/>
              </a:spcBef>
            </a:pPr>
            <a:endParaRPr lang="en-US" dirty="0">
              <a:latin typeface="Outfit"/>
              <a:cs typeface="Calibri"/>
            </a:endParaRPr>
          </a:p>
        </p:txBody>
      </p:sp>
      <p:sp>
        <p:nvSpPr>
          <p:cNvPr id="3" name="Title 2">
            <a:extLst>
              <a:ext uri="{FF2B5EF4-FFF2-40B4-BE49-F238E27FC236}">
                <a16:creationId xmlns:a16="http://schemas.microsoft.com/office/drawing/2014/main" id="{0F4E06FE-AC9A-D0A9-ACCE-199E9D0AAF72}"/>
              </a:ext>
            </a:extLst>
          </p:cNvPr>
          <p:cNvSpPr>
            <a:spLocks noGrp="1"/>
          </p:cNvSpPr>
          <p:nvPr>
            <p:ph type="title"/>
          </p:nvPr>
        </p:nvSpPr>
        <p:spPr/>
        <p:txBody>
          <a:bodyPr/>
          <a:lstStyle/>
          <a:p>
            <a:br>
              <a:rPr lang="en-US" dirty="0">
                <a:solidFill>
                  <a:srgbClr val="E81D58"/>
                </a:solidFill>
                <a:latin typeface="Outfit"/>
              </a:rPr>
            </a:br>
            <a:r>
              <a:rPr lang="en-US" dirty="0">
                <a:solidFill>
                  <a:srgbClr val="E81D58"/>
                </a:solidFill>
                <a:latin typeface="Outfit"/>
              </a:rPr>
              <a:t>Supervision through CQC inspection - two</a:t>
            </a:r>
            <a:endParaRPr lang="en-US" dirty="0">
              <a:solidFill>
                <a:srgbClr val="000000"/>
              </a:solidFill>
            </a:endParaRPr>
          </a:p>
          <a:p>
            <a:endParaRPr lang="en-US" dirty="0"/>
          </a:p>
        </p:txBody>
      </p:sp>
      <p:pic>
        <p:nvPicPr>
          <p:cNvPr id="4" name="Picture 3">
            <a:extLst>
              <a:ext uri="{FF2B5EF4-FFF2-40B4-BE49-F238E27FC236}">
                <a16:creationId xmlns:a16="http://schemas.microsoft.com/office/drawing/2014/main" id="{C5F5D4AD-7170-FD02-6CA0-E28FBAD72E3E}"/>
              </a:ext>
            </a:extLst>
          </p:cNvPr>
          <p:cNvPicPr>
            <a:picLocks noChangeAspect="1"/>
          </p:cNvPicPr>
          <p:nvPr/>
        </p:nvPicPr>
        <p:blipFill>
          <a:blip r:embed="rId2"/>
          <a:stretch>
            <a:fillRect/>
          </a:stretch>
        </p:blipFill>
        <p:spPr>
          <a:xfrm>
            <a:off x="1624012" y="3317660"/>
            <a:ext cx="8943975" cy="2714625"/>
          </a:xfrm>
          <a:prstGeom prst="rect">
            <a:avLst/>
          </a:prstGeom>
        </p:spPr>
      </p:pic>
    </p:spTree>
    <p:extLst>
      <p:ext uri="{BB962C8B-B14F-4D97-AF65-F5344CB8AC3E}">
        <p14:creationId xmlns:p14="http://schemas.microsoft.com/office/powerpoint/2010/main" val="847962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1F8637-00A9-C839-D7FB-9B358EC9F90D}"/>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dirty="0">
                <a:latin typeface="Calibri"/>
                <a:cs typeface="Calibri"/>
              </a:rPr>
              <a:t>Safe and effective staffing</a:t>
            </a:r>
            <a:endParaRPr lang="en-US" dirty="0">
              <a:solidFill>
                <a:srgbClr val="000000"/>
              </a:solidFill>
              <a:latin typeface="Calibri"/>
              <a:cs typeface="Calibri"/>
            </a:endParaRPr>
          </a:p>
          <a:p>
            <a:pPr>
              <a:lnSpc>
                <a:spcPct val="100000"/>
              </a:lnSpc>
              <a:spcBef>
                <a:spcPts val="0"/>
              </a:spcBef>
            </a:pPr>
            <a:r>
              <a:rPr lang="en-US" dirty="0">
                <a:latin typeface="Calibri"/>
                <a:cs typeface="Calibri"/>
              </a:rPr>
              <a:t>Score: 2</a:t>
            </a:r>
            <a:endParaRPr lang="en-US" dirty="0">
              <a:solidFill>
                <a:srgbClr val="000000"/>
              </a:solidFill>
              <a:latin typeface="Calibri"/>
              <a:cs typeface="Calibri"/>
            </a:endParaRPr>
          </a:p>
          <a:p>
            <a:pPr>
              <a:lnSpc>
                <a:spcPct val="100000"/>
              </a:lnSpc>
              <a:spcBef>
                <a:spcPts val="0"/>
              </a:spcBef>
            </a:pPr>
            <a:r>
              <a:rPr lang="en-US" dirty="0">
                <a:latin typeface="Calibri"/>
                <a:cs typeface="Calibri"/>
              </a:rPr>
              <a:t>Inspection date: </a:t>
            </a:r>
            <a:r>
              <a:rPr lang="en-US" dirty="0">
                <a:latin typeface="Outfit"/>
                <a:cs typeface="Calibri"/>
              </a:rPr>
              <a:t>12 July 2024</a:t>
            </a:r>
          </a:p>
          <a:p>
            <a:pPr>
              <a:lnSpc>
                <a:spcPct val="100000"/>
              </a:lnSpc>
              <a:spcBef>
                <a:spcPts val="0"/>
              </a:spcBef>
            </a:pPr>
            <a:endParaRPr lang="en-US" dirty="0">
              <a:latin typeface="Calibri"/>
              <a:cs typeface="Calibri"/>
            </a:endParaRPr>
          </a:p>
          <a:p>
            <a:pPr>
              <a:lnSpc>
                <a:spcPct val="100000"/>
              </a:lnSpc>
              <a:spcBef>
                <a:spcPts val="0"/>
              </a:spcBef>
            </a:pPr>
            <a:endParaRPr lang="en-US" dirty="0">
              <a:latin typeface="Calibri"/>
              <a:cs typeface="Calibri"/>
            </a:endParaRPr>
          </a:p>
        </p:txBody>
      </p:sp>
      <p:sp>
        <p:nvSpPr>
          <p:cNvPr id="3" name="Title 2">
            <a:extLst>
              <a:ext uri="{FF2B5EF4-FFF2-40B4-BE49-F238E27FC236}">
                <a16:creationId xmlns:a16="http://schemas.microsoft.com/office/drawing/2014/main" id="{63ADA37F-777F-0005-A0AA-A018E069F48A}"/>
              </a:ext>
            </a:extLst>
          </p:cNvPr>
          <p:cNvSpPr>
            <a:spLocks noGrp="1"/>
          </p:cNvSpPr>
          <p:nvPr>
            <p:ph type="title"/>
          </p:nvPr>
        </p:nvSpPr>
        <p:spPr/>
        <p:txBody>
          <a:bodyPr/>
          <a:lstStyle/>
          <a:p>
            <a:br>
              <a:rPr lang="en-US" dirty="0"/>
            </a:br>
            <a:r>
              <a:rPr lang="en-US" dirty="0">
                <a:solidFill>
                  <a:srgbClr val="E81D58"/>
                </a:solidFill>
                <a:latin typeface="Outfit"/>
              </a:rPr>
              <a:t>Supervision through CQC inspection - three</a:t>
            </a:r>
            <a:endParaRPr lang="en-US" dirty="0">
              <a:solidFill>
                <a:srgbClr val="000000"/>
              </a:solidFill>
            </a:endParaRPr>
          </a:p>
          <a:p>
            <a:endParaRPr lang="en-US" dirty="0"/>
          </a:p>
        </p:txBody>
      </p:sp>
      <p:pic>
        <p:nvPicPr>
          <p:cNvPr id="4" name="Picture 3" descr="A white text on a white background&#10;&#10;Description automatically generated">
            <a:extLst>
              <a:ext uri="{FF2B5EF4-FFF2-40B4-BE49-F238E27FC236}">
                <a16:creationId xmlns:a16="http://schemas.microsoft.com/office/drawing/2014/main" id="{5BE9E07E-2C14-67A4-609D-85CDD6601E80}"/>
              </a:ext>
            </a:extLst>
          </p:cNvPr>
          <p:cNvPicPr>
            <a:picLocks noChangeAspect="1"/>
          </p:cNvPicPr>
          <p:nvPr/>
        </p:nvPicPr>
        <p:blipFill>
          <a:blip r:embed="rId2"/>
          <a:stretch>
            <a:fillRect/>
          </a:stretch>
        </p:blipFill>
        <p:spPr>
          <a:xfrm>
            <a:off x="2487054" y="3220737"/>
            <a:ext cx="6929567" cy="2836391"/>
          </a:xfrm>
          <a:prstGeom prst="rect">
            <a:avLst/>
          </a:prstGeom>
        </p:spPr>
      </p:pic>
    </p:spTree>
    <p:extLst>
      <p:ext uri="{BB962C8B-B14F-4D97-AF65-F5344CB8AC3E}">
        <p14:creationId xmlns:p14="http://schemas.microsoft.com/office/powerpoint/2010/main" val="61635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2A2A1B-A5C2-2328-0ACE-A6B48B291250}"/>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dirty="0">
                <a:latin typeface="Calibri"/>
                <a:cs typeface="Calibri"/>
              </a:rPr>
              <a:t>Safe and effective staffing</a:t>
            </a:r>
            <a:endParaRPr lang="en-US" dirty="0">
              <a:solidFill>
                <a:srgbClr val="000000"/>
              </a:solidFill>
              <a:latin typeface="Calibri"/>
              <a:cs typeface="Calibri"/>
            </a:endParaRPr>
          </a:p>
          <a:p>
            <a:pPr>
              <a:lnSpc>
                <a:spcPct val="100000"/>
              </a:lnSpc>
              <a:spcBef>
                <a:spcPts val="0"/>
              </a:spcBef>
            </a:pPr>
            <a:r>
              <a:rPr lang="en-US" dirty="0">
                <a:latin typeface="Calibri"/>
                <a:cs typeface="Calibri"/>
              </a:rPr>
              <a:t>Score: 4</a:t>
            </a:r>
            <a:endParaRPr lang="en-US" dirty="0">
              <a:solidFill>
                <a:srgbClr val="000000"/>
              </a:solidFill>
              <a:latin typeface="Calibri"/>
              <a:cs typeface="Calibri"/>
            </a:endParaRPr>
          </a:p>
          <a:p>
            <a:pPr>
              <a:lnSpc>
                <a:spcPct val="100000"/>
              </a:lnSpc>
              <a:spcBef>
                <a:spcPts val="0"/>
              </a:spcBef>
            </a:pPr>
            <a:r>
              <a:rPr lang="en-US" dirty="0">
                <a:latin typeface="Calibri"/>
                <a:cs typeface="Calibri"/>
              </a:rPr>
              <a:t>Inspection date: 3 </a:t>
            </a:r>
            <a:r>
              <a:rPr lang="en-US" dirty="0">
                <a:latin typeface="Arial"/>
                <a:cs typeface="Arial"/>
              </a:rPr>
              <a:t>May 2024</a:t>
            </a:r>
          </a:p>
          <a:p>
            <a:pPr>
              <a:lnSpc>
                <a:spcPct val="100000"/>
              </a:lnSpc>
              <a:spcBef>
                <a:spcPts val="0"/>
              </a:spcBef>
            </a:pPr>
            <a:endParaRPr lang="en-US" dirty="0">
              <a:latin typeface="Arial"/>
              <a:cs typeface="Arial"/>
            </a:endParaRPr>
          </a:p>
        </p:txBody>
      </p:sp>
      <p:sp>
        <p:nvSpPr>
          <p:cNvPr id="3" name="Title 2">
            <a:extLst>
              <a:ext uri="{FF2B5EF4-FFF2-40B4-BE49-F238E27FC236}">
                <a16:creationId xmlns:a16="http://schemas.microsoft.com/office/drawing/2014/main" id="{A191E33A-EF04-5556-8920-4D84231544B5}"/>
              </a:ext>
            </a:extLst>
          </p:cNvPr>
          <p:cNvSpPr>
            <a:spLocks noGrp="1"/>
          </p:cNvSpPr>
          <p:nvPr>
            <p:ph type="title"/>
          </p:nvPr>
        </p:nvSpPr>
        <p:spPr/>
        <p:txBody>
          <a:bodyPr/>
          <a:lstStyle/>
          <a:p>
            <a:br>
              <a:rPr lang="en-US" dirty="0"/>
            </a:br>
            <a:r>
              <a:rPr lang="en-US" dirty="0">
                <a:solidFill>
                  <a:srgbClr val="E81D58"/>
                </a:solidFill>
                <a:latin typeface="Outfit"/>
              </a:rPr>
              <a:t>Supervision through CQC inspection - four</a:t>
            </a:r>
            <a:endParaRPr lang="en-US" dirty="0">
              <a:solidFill>
                <a:srgbClr val="000000"/>
              </a:solidFill>
            </a:endParaRPr>
          </a:p>
          <a:p>
            <a:endParaRPr lang="en-US" dirty="0"/>
          </a:p>
        </p:txBody>
      </p:sp>
      <p:pic>
        <p:nvPicPr>
          <p:cNvPr id="4" name="Picture 3" descr="A white text on a white background&#10;&#10;Description automatically generated">
            <a:extLst>
              <a:ext uri="{FF2B5EF4-FFF2-40B4-BE49-F238E27FC236}">
                <a16:creationId xmlns:a16="http://schemas.microsoft.com/office/drawing/2014/main" id="{E9A4BA59-101C-01A0-9F45-51CCBF2E0A51}"/>
              </a:ext>
            </a:extLst>
          </p:cNvPr>
          <p:cNvPicPr>
            <a:picLocks noChangeAspect="1"/>
          </p:cNvPicPr>
          <p:nvPr/>
        </p:nvPicPr>
        <p:blipFill>
          <a:blip r:embed="rId2"/>
          <a:stretch>
            <a:fillRect/>
          </a:stretch>
        </p:blipFill>
        <p:spPr>
          <a:xfrm>
            <a:off x="1652330" y="3267461"/>
            <a:ext cx="9134475" cy="3000375"/>
          </a:xfrm>
          <a:prstGeom prst="rect">
            <a:avLst/>
          </a:prstGeom>
        </p:spPr>
      </p:pic>
    </p:spTree>
    <p:extLst>
      <p:ext uri="{BB962C8B-B14F-4D97-AF65-F5344CB8AC3E}">
        <p14:creationId xmlns:p14="http://schemas.microsoft.com/office/powerpoint/2010/main" val="4036669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8D877-5FF9-8EFE-55A6-02549AB6C0AD}"/>
              </a:ext>
            </a:extLst>
          </p:cNvPr>
          <p:cNvSpPr>
            <a:spLocks noGrp="1"/>
          </p:cNvSpPr>
          <p:nvPr>
            <p:ph idx="1"/>
          </p:nvPr>
        </p:nvSpPr>
        <p:spPr/>
        <p:txBody>
          <a:bodyPr vert="horz" lIns="91440" tIns="45720" rIns="91440" bIns="45720" rtlCol="0" anchor="t">
            <a:normAutofit/>
          </a:bodyPr>
          <a:lstStyle/>
          <a:p>
            <a:r>
              <a:rPr lang="en-US" dirty="0">
                <a:latin typeface="Outfit"/>
              </a:rPr>
              <a:t>Poor care outcomes</a:t>
            </a:r>
          </a:p>
          <a:p>
            <a:r>
              <a:rPr lang="en-US" dirty="0">
                <a:latin typeface="Outfit"/>
              </a:rPr>
              <a:t>Poor clinical standards</a:t>
            </a:r>
          </a:p>
          <a:p>
            <a:r>
              <a:rPr lang="en-US" dirty="0">
                <a:latin typeface="Outfit"/>
              </a:rPr>
              <a:t>Whistleblowing, Freedom to speak up, Professional Nurse Advocate</a:t>
            </a:r>
          </a:p>
          <a:p>
            <a:r>
              <a:rPr lang="en-US" dirty="0">
                <a:latin typeface="Outfit"/>
              </a:rPr>
              <a:t>Complaints, Negative feedback, and Safeguarding</a:t>
            </a:r>
          </a:p>
          <a:p>
            <a:r>
              <a:rPr lang="en-US" dirty="0">
                <a:latin typeface="Outfit"/>
              </a:rPr>
              <a:t>Low morale, or high employee turn over</a:t>
            </a:r>
          </a:p>
          <a:p>
            <a:r>
              <a:rPr lang="en-US" dirty="0">
                <a:latin typeface="Outfit"/>
              </a:rPr>
              <a:t>Employee onboarding and induction experience</a:t>
            </a:r>
          </a:p>
          <a:p>
            <a:r>
              <a:rPr lang="en-US" dirty="0">
                <a:latin typeface="Outfit"/>
              </a:rPr>
              <a:t>Lessons learned / shared and </a:t>
            </a:r>
            <a:r>
              <a:rPr lang="en-US" dirty="0" err="1">
                <a:latin typeface="Outfit"/>
              </a:rPr>
              <a:t>candour</a:t>
            </a:r>
          </a:p>
          <a:p>
            <a:r>
              <a:rPr lang="en-US" dirty="0">
                <a:latin typeface="Outfit"/>
              </a:rPr>
              <a:t>Governance and Well-led</a:t>
            </a:r>
          </a:p>
        </p:txBody>
      </p:sp>
      <p:sp>
        <p:nvSpPr>
          <p:cNvPr id="3" name="Title 2">
            <a:extLst>
              <a:ext uri="{FF2B5EF4-FFF2-40B4-BE49-F238E27FC236}">
                <a16:creationId xmlns:a16="http://schemas.microsoft.com/office/drawing/2014/main" id="{133E7183-A5E0-DA37-277A-4E5CAFD260D6}"/>
              </a:ext>
            </a:extLst>
          </p:cNvPr>
          <p:cNvSpPr>
            <a:spLocks noGrp="1"/>
          </p:cNvSpPr>
          <p:nvPr>
            <p:ph type="title"/>
          </p:nvPr>
        </p:nvSpPr>
        <p:spPr/>
        <p:txBody>
          <a:bodyPr>
            <a:normAutofit/>
          </a:bodyPr>
          <a:lstStyle/>
          <a:p>
            <a:r>
              <a:rPr lang="en-US" dirty="0">
                <a:solidFill>
                  <a:srgbClr val="E81D58"/>
                </a:solidFill>
                <a:latin typeface="Outfit"/>
              </a:rPr>
              <a:t>Indicators of poor practice</a:t>
            </a:r>
          </a:p>
        </p:txBody>
      </p:sp>
    </p:spTree>
    <p:extLst>
      <p:ext uri="{BB962C8B-B14F-4D97-AF65-F5344CB8AC3E}">
        <p14:creationId xmlns:p14="http://schemas.microsoft.com/office/powerpoint/2010/main" val="2960465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diagram&#10;&#10;Description automatically generated">
            <a:extLst>
              <a:ext uri="{FF2B5EF4-FFF2-40B4-BE49-F238E27FC236}">
                <a16:creationId xmlns:a16="http://schemas.microsoft.com/office/drawing/2014/main" id="{38562284-ADE4-6424-36F1-B1C0D8EF81E3}"/>
              </a:ext>
            </a:extLst>
          </p:cNvPr>
          <p:cNvPicPr>
            <a:picLocks noGrp="1" noChangeAspect="1"/>
          </p:cNvPicPr>
          <p:nvPr>
            <p:ph idx="1"/>
          </p:nvPr>
        </p:nvPicPr>
        <p:blipFill>
          <a:blip r:embed="rId2"/>
          <a:stretch>
            <a:fillRect/>
          </a:stretch>
        </p:blipFill>
        <p:spPr>
          <a:xfrm>
            <a:off x="578064" y="1484505"/>
            <a:ext cx="3384980" cy="3416902"/>
          </a:xfrm>
        </p:spPr>
      </p:pic>
      <p:sp>
        <p:nvSpPr>
          <p:cNvPr id="3" name="Title 2">
            <a:extLst>
              <a:ext uri="{FF2B5EF4-FFF2-40B4-BE49-F238E27FC236}">
                <a16:creationId xmlns:a16="http://schemas.microsoft.com/office/drawing/2014/main" id="{39524D2E-3796-E0FE-33EB-076F25A5069C}"/>
              </a:ext>
            </a:extLst>
          </p:cNvPr>
          <p:cNvSpPr>
            <a:spLocks noGrp="1"/>
          </p:cNvSpPr>
          <p:nvPr>
            <p:ph type="title"/>
          </p:nvPr>
        </p:nvSpPr>
        <p:spPr/>
        <p:txBody>
          <a:bodyPr/>
          <a:lstStyle/>
          <a:p>
            <a:r>
              <a:rPr lang="en-US" dirty="0">
                <a:solidFill>
                  <a:srgbClr val="E81D58"/>
                </a:solidFill>
                <a:latin typeface="Outfit"/>
              </a:rPr>
              <a:t>Tools for Reflective Practice</a:t>
            </a:r>
          </a:p>
        </p:txBody>
      </p:sp>
      <p:sp>
        <p:nvSpPr>
          <p:cNvPr id="5" name="TextBox 4">
            <a:extLst>
              <a:ext uri="{FF2B5EF4-FFF2-40B4-BE49-F238E27FC236}">
                <a16:creationId xmlns:a16="http://schemas.microsoft.com/office/drawing/2014/main" id="{A0A843DC-B9C7-D992-553A-3A9DDC1748E2}"/>
              </a:ext>
            </a:extLst>
          </p:cNvPr>
          <p:cNvSpPr txBox="1"/>
          <p:nvPr/>
        </p:nvSpPr>
        <p:spPr>
          <a:xfrm>
            <a:off x="6569381" y="2194394"/>
            <a:ext cx="3864342" cy="2539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6" name="Picture 5" descr="A diagram of different stages of development&#10;&#10;Description automatically generated">
            <a:extLst>
              <a:ext uri="{FF2B5EF4-FFF2-40B4-BE49-F238E27FC236}">
                <a16:creationId xmlns:a16="http://schemas.microsoft.com/office/drawing/2014/main" id="{1AAB50B4-D265-EE22-2D5F-3B260C5D3E78}"/>
              </a:ext>
            </a:extLst>
          </p:cNvPr>
          <p:cNvPicPr>
            <a:picLocks noChangeAspect="1"/>
          </p:cNvPicPr>
          <p:nvPr/>
        </p:nvPicPr>
        <p:blipFill>
          <a:blip r:embed="rId3"/>
          <a:stretch>
            <a:fillRect/>
          </a:stretch>
        </p:blipFill>
        <p:spPr>
          <a:xfrm>
            <a:off x="5484341" y="1489117"/>
            <a:ext cx="3663779" cy="3447278"/>
          </a:xfrm>
          <a:prstGeom prst="rect">
            <a:avLst/>
          </a:prstGeom>
        </p:spPr>
      </p:pic>
      <p:pic>
        <p:nvPicPr>
          <p:cNvPr id="7" name="Picture 6" descr="A diagram of a diagram&#10;&#10;Description automatically generated">
            <a:extLst>
              <a:ext uri="{FF2B5EF4-FFF2-40B4-BE49-F238E27FC236}">
                <a16:creationId xmlns:a16="http://schemas.microsoft.com/office/drawing/2014/main" id="{69DAA71B-494B-1BC9-BD47-C071BC8336A7}"/>
              </a:ext>
            </a:extLst>
          </p:cNvPr>
          <p:cNvPicPr>
            <a:picLocks noChangeAspect="1"/>
          </p:cNvPicPr>
          <p:nvPr/>
        </p:nvPicPr>
        <p:blipFill>
          <a:blip r:embed="rId4"/>
          <a:stretch>
            <a:fillRect/>
          </a:stretch>
        </p:blipFill>
        <p:spPr>
          <a:xfrm>
            <a:off x="7691437" y="3462981"/>
            <a:ext cx="3667125" cy="3124200"/>
          </a:xfrm>
          <a:prstGeom prst="rect">
            <a:avLst/>
          </a:prstGeom>
        </p:spPr>
      </p:pic>
      <p:pic>
        <p:nvPicPr>
          <p:cNvPr id="9" name="Picture 8" descr="A diagram of a diagram&#10;&#10;Description automatically generated">
            <a:extLst>
              <a:ext uri="{FF2B5EF4-FFF2-40B4-BE49-F238E27FC236}">
                <a16:creationId xmlns:a16="http://schemas.microsoft.com/office/drawing/2014/main" id="{F237C325-5FD7-E8B9-D66A-54A2B7DE8DEA}"/>
              </a:ext>
            </a:extLst>
          </p:cNvPr>
          <p:cNvPicPr>
            <a:picLocks noChangeAspect="1"/>
          </p:cNvPicPr>
          <p:nvPr/>
        </p:nvPicPr>
        <p:blipFill>
          <a:blip r:embed="rId5"/>
          <a:stretch>
            <a:fillRect/>
          </a:stretch>
        </p:blipFill>
        <p:spPr>
          <a:xfrm>
            <a:off x="2097430" y="3419475"/>
            <a:ext cx="3775247" cy="3097942"/>
          </a:xfrm>
          <a:prstGeom prst="rect">
            <a:avLst/>
          </a:prstGeom>
        </p:spPr>
      </p:pic>
    </p:spTree>
    <p:extLst>
      <p:ext uri="{BB962C8B-B14F-4D97-AF65-F5344CB8AC3E}">
        <p14:creationId xmlns:p14="http://schemas.microsoft.com/office/powerpoint/2010/main" val="1927313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E19ED-618A-FACA-C7A6-0720C9467FD0}"/>
              </a:ext>
            </a:extLst>
          </p:cNvPr>
          <p:cNvSpPr>
            <a:spLocks noGrp="1"/>
          </p:cNvSpPr>
          <p:nvPr>
            <p:ph type="title"/>
          </p:nvPr>
        </p:nvSpPr>
        <p:spPr/>
        <p:txBody>
          <a:bodyPr/>
          <a:lstStyle/>
          <a:p>
            <a:r>
              <a:rPr lang="en-GB" dirty="0">
                <a:solidFill>
                  <a:srgbClr val="E81D58"/>
                </a:solidFill>
                <a:latin typeface="Outfit"/>
              </a:rPr>
              <a:t>Conclusion</a:t>
            </a:r>
            <a:endParaRPr lang="en-IN" dirty="0">
              <a:solidFill>
                <a:srgbClr val="E81D58"/>
              </a:solidFill>
              <a:latin typeface="Outfit"/>
            </a:endParaRPr>
          </a:p>
        </p:txBody>
      </p:sp>
      <p:sp>
        <p:nvSpPr>
          <p:cNvPr id="3" name="Content Placeholder 2">
            <a:extLst>
              <a:ext uri="{FF2B5EF4-FFF2-40B4-BE49-F238E27FC236}">
                <a16:creationId xmlns:a16="http://schemas.microsoft.com/office/drawing/2014/main" id="{B53F207F-8899-F167-9E53-37439478E024}"/>
              </a:ext>
            </a:extLst>
          </p:cNvPr>
          <p:cNvSpPr>
            <a:spLocks noGrp="1"/>
          </p:cNvSpPr>
          <p:nvPr>
            <p:ph idx="1"/>
          </p:nvPr>
        </p:nvSpPr>
        <p:spPr/>
        <p:txBody>
          <a:bodyPr vert="horz" lIns="91440" tIns="45720" rIns="91440" bIns="45720" rtlCol="0" anchor="t">
            <a:normAutofit lnSpcReduction="10000"/>
          </a:bodyPr>
          <a:lstStyle/>
          <a:p>
            <a:pPr marL="0" indent="0">
              <a:lnSpc>
                <a:spcPct val="107000"/>
              </a:lnSpc>
              <a:spcAft>
                <a:spcPts val="800"/>
              </a:spcAft>
              <a:buNone/>
            </a:pPr>
            <a:r>
              <a:rPr lang="en-GB" kern="100" dirty="0">
                <a:latin typeface="Outfit"/>
                <a:ea typeface="Calibri"/>
                <a:cs typeface="Calibri"/>
              </a:rPr>
              <a:t>Supervision is a pathway to enable the continuous reflection and development of our own and our peer's professional development. It is present through the codes of practice for all health professionals. </a:t>
            </a:r>
          </a:p>
          <a:p>
            <a:pPr marL="0" indent="0">
              <a:lnSpc>
                <a:spcPct val="107000"/>
              </a:lnSpc>
              <a:spcAft>
                <a:spcPts val="800"/>
              </a:spcAft>
              <a:buNone/>
            </a:pPr>
            <a:r>
              <a:rPr lang="en-GB" kern="100" dirty="0">
                <a:latin typeface="Outfit"/>
                <a:ea typeface="Calibri"/>
                <a:cs typeface="Calibri"/>
              </a:rPr>
              <a:t>The use of supervision can be applied through a variety of pathways, group, managerial, clinical, competency-focused or resilience based to name a few. </a:t>
            </a:r>
          </a:p>
          <a:p>
            <a:pPr marL="0" indent="0">
              <a:lnSpc>
                <a:spcPct val="107000"/>
              </a:lnSpc>
              <a:spcAft>
                <a:spcPts val="800"/>
              </a:spcAft>
              <a:buNone/>
            </a:pPr>
            <a:r>
              <a:rPr lang="en-GB" kern="100" dirty="0">
                <a:latin typeface="Outfit"/>
                <a:ea typeface="Calibri"/>
                <a:cs typeface="Calibri"/>
              </a:rPr>
              <a:t>The regulator wants you to demonstrate how you utilise supervision to benefit employees working alongside you and people receiving care and treatment through your service. </a:t>
            </a:r>
            <a:endParaRPr lang="en-GB" kern="100" dirty="0">
              <a:ea typeface="Calibri"/>
              <a:cs typeface="Calibri"/>
            </a:endParaRPr>
          </a:p>
        </p:txBody>
      </p:sp>
    </p:spTree>
    <p:extLst>
      <p:ext uri="{BB962C8B-B14F-4D97-AF65-F5344CB8AC3E}">
        <p14:creationId xmlns:p14="http://schemas.microsoft.com/office/powerpoint/2010/main" val="3206267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1F0D0A-2F50-EE04-530A-1E206B4CCDB7}"/>
              </a:ext>
            </a:extLst>
          </p:cNvPr>
          <p:cNvSpPr>
            <a:spLocks noGrp="1"/>
          </p:cNvSpPr>
          <p:nvPr>
            <p:ph idx="1"/>
          </p:nvPr>
        </p:nvSpPr>
        <p:spPr/>
        <p:txBody>
          <a:bodyPr vert="horz" lIns="91440" tIns="45720" rIns="91440" bIns="45720" rtlCol="0" anchor="t">
            <a:normAutofit/>
          </a:bodyPr>
          <a:lstStyle/>
          <a:p>
            <a:r>
              <a:rPr lang="en-US" sz="2000" dirty="0">
                <a:latin typeface="Outfit"/>
              </a:rPr>
              <a:t>CQC Document: Guidance for Providers on meeting the regulations: </a:t>
            </a:r>
            <a:r>
              <a:rPr lang="en-US" sz="2000" dirty="0">
                <a:latin typeface="Outfit"/>
                <a:hlinkClick r:id="rId2"/>
              </a:rPr>
              <a:t>Guidance for providers on meeting the regulations</a:t>
            </a:r>
            <a:endParaRPr lang="en-US" sz="2000"/>
          </a:p>
          <a:p>
            <a:r>
              <a:rPr lang="en-US" sz="2000" dirty="0">
                <a:latin typeface="Outfit"/>
              </a:rPr>
              <a:t>CQC Single Assessment Framework: </a:t>
            </a:r>
            <a:r>
              <a:rPr lang="en-US" sz="2000" dirty="0">
                <a:latin typeface="Outfit"/>
                <a:hlinkClick r:id="rId3"/>
              </a:rPr>
              <a:t>Safe and effective staffing - Care Quality Commission</a:t>
            </a:r>
            <a:endParaRPr lang="en-US" sz="2000" dirty="0">
              <a:latin typeface="Outfit"/>
            </a:endParaRPr>
          </a:p>
          <a:p>
            <a:r>
              <a:rPr lang="en-US" sz="2000" dirty="0">
                <a:latin typeface="Outfit"/>
              </a:rPr>
              <a:t>PDSA NHS England: </a:t>
            </a:r>
            <a:r>
              <a:rPr lang="en-US" sz="2000" dirty="0">
                <a:latin typeface="Outfit"/>
                <a:hlinkClick r:id="rId4"/>
              </a:rPr>
              <a:t>learning-handbook-pdsa.pdf</a:t>
            </a:r>
          </a:p>
          <a:p>
            <a:r>
              <a:rPr lang="en-US" sz="2000" dirty="0">
                <a:latin typeface="Outfit"/>
              </a:rPr>
              <a:t>HEE Kolb learning cycle: </a:t>
            </a:r>
            <a:r>
              <a:rPr lang="en-US" sz="2000" dirty="0">
                <a:latin typeface="Outfit"/>
                <a:hlinkClick r:id="rId5"/>
              </a:rPr>
              <a:t>Kolb learning cycle.pdf</a:t>
            </a:r>
            <a:endParaRPr lang="en-US" sz="2000" dirty="0">
              <a:latin typeface="Outfit"/>
            </a:endParaRPr>
          </a:p>
          <a:p>
            <a:r>
              <a:rPr lang="en-US" sz="2000" dirty="0">
                <a:latin typeface="Outfit"/>
              </a:rPr>
              <a:t>Gibbs Reflective cycle: </a:t>
            </a:r>
            <a:r>
              <a:rPr lang="en-US" sz="2000" dirty="0">
                <a:latin typeface="Outfit"/>
                <a:hlinkClick r:id="rId6"/>
              </a:rPr>
              <a:t>Gibbs' Reflective Cycle | The University of Edinburgh</a:t>
            </a:r>
            <a:endParaRPr lang="en-US" sz="2000" dirty="0">
              <a:latin typeface="Outfit"/>
            </a:endParaRPr>
          </a:p>
          <a:p>
            <a:endParaRPr lang="en-US" sz="2000">
              <a:latin typeface="Outfit"/>
            </a:endParaRPr>
          </a:p>
        </p:txBody>
      </p:sp>
      <p:sp>
        <p:nvSpPr>
          <p:cNvPr id="3" name="Title 2">
            <a:extLst>
              <a:ext uri="{FF2B5EF4-FFF2-40B4-BE49-F238E27FC236}">
                <a16:creationId xmlns:a16="http://schemas.microsoft.com/office/drawing/2014/main" id="{87C6E027-25A2-50FC-CFFB-D7244288CC3F}"/>
              </a:ext>
            </a:extLst>
          </p:cNvPr>
          <p:cNvSpPr>
            <a:spLocks noGrp="1"/>
          </p:cNvSpPr>
          <p:nvPr>
            <p:ph type="title"/>
          </p:nvPr>
        </p:nvSpPr>
        <p:spPr/>
        <p:txBody>
          <a:bodyPr/>
          <a:lstStyle/>
          <a:p>
            <a:r>
              <a:rPr lang="en-US">
                <a:solidFill>
                  <a:srgbClr val="E81D58"/>
                </a:solidFill>
              </a:rPr>
              <a:t>Resources: </a:t>
            </a:r>
          </a:p>
        </p:txBody>
      </p:sp>
    </p:spTree>
    <p:extLst>
      <p:ext uri="{BB962C8B-B14F-4D97-AF65-F5344CB8AC3E}">
        <p14:creationId xmlns:p14="http://schemas.microsoft.com/office/powerpoint/2010/main" val="4125614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59EB3A-C1E9-29EE-747A-CAF796143E1F}"/>
              </a:ext>
            </a:extLst>
          </p:cNvPr>
          <p:cNvSpPr>
            <a:spLocks noGrp="1"/>
          </p:cNvSpPr>
          <p:nvPr>
            <p:ph idx="1"/>
          </p:nvPr>
        </p:nvSpPr>
        <p:spPr/>
        <p:txBody>
          <a:bodyPr vert="horz" lIns="91440" tIns="45720" rIns="91440" bIns="45720" rtlCol="0" anchor="t">
            <a:normAutofit lnSpcReduction="10000"/>
          </a:bodyPr>
          <a:lstStyle/>
          <a:p>
            <a:r>
              <a:rPr lang="en-US" dirty="0">
                <a:latin typeface="Outfit"/>
              </a:rPr>
              <a:t>Nursing Times: </a:t>
            </a:r>
            <a:r>
              <a:rPr lang="en-US" dirty="0">
                <a:latin typeface="Outfit"/>
                <a:hlinkClick r:id="rId2"/>
              </a:rPr>
              <a:t>A new model of reflection for clinical practice | Nursing Times</a:t>
            </a:r>
          </a:p>
          <a:p>
            <a:r>
              <a:rPr lang="en-US" dirty="0">
                <a:latin typeface="Outfit"/>
              </a:rPr>
              <a:t>NHS Professionals: </a:t>
            </a:r>
            <a:r>
              <a:rPr lang="en-US" dirty="0">
                <a:latin typeface="Outfit"/>
                <a:hlinkClick r:id="rId3"/>
              </a:rPr>
              <a:t>Clinical Supervision | NHS Professionals</a:t>
            </a:r>
            <a:endParaRPr lang="en-US" dirty="0">
              <a:latin typeface="Outfit"/>
            </a:endParaRPr>
          </a:p>
          <a:p>
            <a:r>
              <a:rPr lang="en-US" dirty="0">
                <a:latin typeface="Outfit"/>
              </a:rPr>
              <a:t>NATH: </a:t>
            </a:r>
            <a:r>
              <a:rPr lang="en-US" dirty="0">
                <a:latin typeface="Outfit"/>
                <a:hlinkClick r:id="rId4"/>
              </a:rPr>
              <a:t>Clinical Supervision Resources | Nottinghamshire Alliance Training Hub (NATH)</a:t>
            </a:r>
            <a:endParaRPr lang="en-US" dirty="0">
              <a:latin typeface="Outfit"/>
            </a:endParaRPr>
          </a:p>
          <a:p>
            <a:r>
              <a:rPr lang="en-US" dirty="0">
                <a:latin typeface="Outfit"/>
              </a:rPr>
              <a:t>NHS England: </a:t>
            </a:r>
            <a:r>
              <a:rPr lang="en-US" dirty="0">
                <a:latin typeface="Outfit"/>
                <a:hlinkClick r:id="rId5"/>
              </a:rPr>
              <a:t>NHS England » Supervision guidance for primary care network multidisciplinary teams</a:t>
            </a:r>
            <a:endParaRPr lang="en-US" dirty="0">
              <a:latin typeface="Outfit"/>
            </a:endParaRPr>
          </a:p>
          <a:p>
            <a:r>
              <a:rPr lang="en-US" dirty="0">
                <a:latin typeface="Outfit"/>
              </a:rPr>
              <a:t>RCN: </a:t>
            </a:r>
            <a:r>
              <a:rPr lang="en-US" dirty="0">
                <a:latin typeface="Outfit"/>
                <a:hlinkClick r:id="rId6"/>
              </a:rPr>
              <a:t>RCN position on clinical supervision | Royal College of Nursing</a:t>
            </a:r>
            <a:r>
              <a:rPr lang="en-US" dirty="0">
                <a:latin typeface="Outfit"/>
              </a:rPr>
              <a:t> </a:t>
            </a:r>
          </a:p>
          <a:p>
            <a:r>
              <a:rPr lang="en-US" dirty="0">
                <a:latin typeface="Outfit"/>
              </a:rPr>
              <a:t>The Christie NHS Foundation Trust: </a:t>
            </a:r>
            <a:r>
              <a:rPr lang="en-US" dirty="0">
                <a:latin typeface="Outfit"/>
                <a:hlinkClick r:id="rId7"/>
              </a:rPr>
              <a:t>Clinical Supervision | The Christie NHS Foundation Trust</a:t>
            </a:r>
            <a:endParaRPr lang="en-US" dirty="0">
              <a:latin typeface="Outfit"/>
            </a:endParaRPr>
          </a:p>
          <a:p>
            <a:endParaRPr lang="en-US" dirty="0">
              <a:latin typeface="Outfit"/>
            </a:endParaRPr>
          </a:p>
        </p:txBody>
      </p:sp>
      <p:sp>
        <p:nvSpPr>
          <p:cNvPr id="3" name="Title 2">
            <a:extLst>
              <a:ext uri="{FF2B5EF4-FFF2-40B4-BE49-F238E27FC236}">
                <a16:creationId xmlns:a16="http://schemas.microsoft.com/office/drawing/2014/main" id="{1CB66592-65AB-CD2E-CE9F-D2D3B6B789EE}"/>
              </a:ext>
            </a:extLst>
          </p:cNvPr>
          <p:cNvSpPr>
            <a:spLocks noGrp="1"/>
          </p:cNvSpPr>
          <p:nvPr>
            <p:ph type="title"/>
          </p:nvPr>
        </p:nvSpPr>
        <p:spPr/>
        <p:txBody>
          <a:bodyPr>
            <a:normAutofit/>
          </a:bodyPr>
          <a:lstStyle/>
          <a:p>
            <a:r>
              <a:rPr lang="en-US" dirty="0">
                <a:solidFill>
                  <a:srgbClr val="E81D58"/>
                </a:solidFill>
              </a:rPr>
              <a:t>Further Reading</a:t>
            </a:r>
          </a:p>
        </p:txBody>
      </p:sp>
    </p:spTree>
    <p:extLst>
      <p:ext uri="{BB962C8B-B14F-4D97-AF65-F5344CB8AC3E}">
        <p14:creationId xmlns:p14="http://schemas.microsoft.com/office/powerpoint/2010/main" val="22601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D8A77BB-F192-4F86-0A85-819C1B9CDAB0}"/>
              </a:ext>
            </a:extLst>
          </p:cNvPr>
          <p:cNvSpPr txBox="1"/>
          <p:nvPr/>
        </p:nvSpPr>
        <p:spPr>
          <a:xfrm>
            <a:off x="6659999" y="2025000"/>
            <a:ext cx="4968000" cy="2196000"/>
          </a:xfrm>
          <a:prstGeom prst="rect">
            <a:avLst/>
          </a:prstGeom>
          <a:solidFill>
            <a:srgbClr val="001A27"/>
          </a:solidFill>
          <a:ln w="38100">
            <a:solidFill>
              <a:srgbClr val="E71D57"/>
            </a:solidFill>
          </a:ln>
        </p:spPr>
        <p:txBody>
          <a:bodyPr wrap="square" rtlCol="0">
            <a:spAutoFit/>
          </a:bodyPr>
          <a:lstStyle/>
          <a:p>
            <a:pPr algn="ctr"/>
            <a:r>
              <a:rPr lang="en-GB" sz="7200" b="1">
                <a:solidFill>
                  <a:schemeClr val="bg1"/>
                </a:solidFill>
              </a:rPr>
              <a:t>84</a:t>
            </a:r>
            <a:r>
              <a:rPr lang="en-GB" sz="4000" b="1">
                <a:solidFill>
                  <a:schemeClr val="bg1"/>
                </a:solidFill>
              </a:rPr>
              <a:t> </a:t>
            </a:r>
          </a:p>
          <a:p>
            <a:pPr algn="ctr"/>
            <a:r>
              <a:rPr lang="en-GB" sz="3200" b="1">
                <a:solidFill>
                  <a:schemeClr val="bg1"/>
                </a:solidFill>
              </a:rPr>
              <a:t>Providers Owning 676 Services Supported</a:t>
            </a:r>
          </a:p>
        </p:txBody>
      </p:sp>
      <p:sp>
        <p:nvSpPr>
          <p:cNvPr id="2" name="Title 1">
            <a:extLst>
              <a:ext uri="{FF2B5EF4-FFF2-40B4-BE49-F238E27FC236}">
                <a16:creationId xmlns:a16="http://schemas.microsoft.com/office/drawing/2014/main" id="{5218FCBA-4078-E376-6716-602C9B7F0F0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Outfit" pitchFamily="2" charset="0"/>
                <a:ea typeface="+mj-ea"/>
                <a:cs typeface="+mj-cs"/>
              </a:defRPr>
            </a:lvl1pPr>
          </a:lstStyle>
          <a:p>
            <a:r>
              <a:rPr lang="en-GB">
                <a:solidFill>
                  <a:srgbClr val="E81D58"/>
                </a:solidFill>
              </a:rPr>
              <a:t>Fulcrum Impact 2023</a:t>
            </a:r>
            <a:endParaRPr lang="en-IN" sz="3600">
              <a:solidFill>
                <a:srgbClr val="E81D58"/>
              </a:solidFill>
            </a:endParaRPr>
          </a:p>
        </p:txBody>
      </p:sp>
      <p:sp>
        <p:nvSpPr>
          <p:cNvPr id="7" name="TextBox 6">
            <a:extLst>
              <a:ext uri="{FF2B5EF4-FFF2-40B4-BE49-F238E27FC236}">
                <a16:creationId xmlns:a16="http://schemas.microsoft.com/office/drawing/2014/main" id="{EDD2FC22-0F5A-51B2-01A1-42EAC3348DA8}"/>
              </a:ext>
            </a:extLst>
          </p:cNvPr>
          <p:cNvSpPr txBox="1"/>
          <p:nvPr/>
        </p:nvSpPr>
        <p:spPr>
          <a:xfrm>
            <a:off x="564000" y="2024999"/>
            <a:ext cx="4968000" cy="2196000"/>
          </a:xfrm>
          <a:prstGeom prst="rect">
            <a:avLst/>
          </a:prstGeom>
          <a:solidFill>
            <a:srgbClr val="001A27"/>
          </a:solidFill>
          <a:ln w="38100">
            <a:solidFill>
              <a:srgbClr val="E81D58"/>
            </a:solidFill>
          </a:ln>
        </p:spPr>
        <p:txBody>
          <a:bodyPr wrap="square" rtlCol="0">
            <a:spAutoFit/>
          </a:bodyPr>
          <a:lstStyle/>
          <a:p>
            <a:pPr algn="ctr"/>
            <a:r>
              <a:rPr lang="en-GB" sz="7200" b="1">
                <a:solidFill>
                  <a:schemeClr val="bg1"/>
                </a:solidFill>
              </a:rPr>
              <a:t>260</a:t>
            </a:r>
          </a:p>
          <a:p>
            <a:pPr algn="ctr"/>
            <a:r>
              <a:rPr lang="en-GB" sz="2800" b="1">
                <a:solidFill>
                  <a:schemeClr val="bg1"/>
                </a:solidFill>
              </a:rPr>
              <a:t>Care Services Assisted</a:t>
            </a:r>
            <a:endParaRPr lang="en-GB" sz="4000" b="1">
              <a:solidFill>
                <a:schemeClr val="bg1"/>
              </a:solidFill>
            </a:endParaRPr>
          </a:p>
          <a:p>
            <a:endParaRPr lang="en-GB">
              <a:solidFill>
                <a:schemeClr val="bg1"/>
              </a:solidFill>
            </a:endParaRPr>
          </a:p>
        </p:txBody>
      </p:sp>
    </p:spTree>
    <p:extLst>
      <p:ext uri="{BB962C8B-B14F-4D97-AF65-F5344CB8AC3E}">
        <p14:creationId xmlns:p14="http://schemas.microsoft.com/office/powerpoint/2010/main" val="301901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F177B-A542-17F9-E896-37CA69B7F01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Outfit" pitchFamily="2" charset="0"/>
                <a:ea typeface="+mj-ea"/>
                <a:cs typeface="+mj-cs"/>
              </a:defRPr>
            </a:lvl1pPr>
          </a:lstStyle>
          <a:p>
            <a:r>
              <a:rPr lang="en-GB">
                <a:solidFill>
                  <a:srgbClr val="E81D58"/>
                </a:solidFill>
              </a:rPr>
              <a:t>Fulcrum Responsive 2023</a:t>
            </a:r>
            <a:endParaRPr lang="en-IN">
              <a:solidFill>
                <a:srgbClr val="E81D58"/>
              </a:solidFill>
            </a:endParaRPr>
          </a:p>
        </p:txBody>
      </p:sp>
      <p:sp>
        <p:nvSpPr>
          <p:cNvPr id="10" name="TextBox 9">
            <a:extLst>
              <a:ext uri="{FF2B5EF4-FFF2-40B4-BE49-F238E27FC236}">
                <a16:creationId xmlns:a16="http://schemas.microsoft.com/office/drawing/2014/main" id="{5FACBAB4-D2DE-B9EA-D984-7C657D40D3AD}"/>
              </a:ext>
            </a:extLst>
          </p:cNvPr>
          <p:cNvSpPr txBox="1"/>
          <p:nvPr/>
        </p:nvSpPr>
        <p:spPr>
          <a:xfrm>
            <a:off x="564000" y="2024999"/>
            <a:ext cx="4968000" cy="2678400"/>
          </a:xfrm>
          <a:prstGeom prst="rect">
            <a:avLst/>
          </a:prstGeom>
          <a:solidFill>
            <a:srgbClr val="001A27"/>
          </a:solidFill>
          <a:ln w="38100">
            <a:solidFill>
              <a:srgbClr val="E81D58"/>
            </a:solidFill>
          </a:ln>
        </p:spPr>
        <p:txBody>
          <a:bodyPr wrap="square" rtlCol="0">
            <a:spAutoFit/>
          </a:bodyPr>
          <a:lstStyle/>
          <a:p>
            <a:pPr algn="ctr"/>
            <a:r>
              <a:rPr lang="en-GB" sz="7200" b="1">
                <a:solidFill>
                  <a:schemeClr val="bg1"/>
                </a:solidFill>
              </a:rPr>
              <a:t>32</a:t>
            </a:r>
            <a:endParaRPr lang="en-GB" sz="9600" b="1">
              <a:solidFill>
                <a:schemeClr val="bg1"/>
              </a:solidFill>
            </a:endParaRPr>
          </a:p>
          <a:p>
            <a:pPr algn="ctr"/>
            <a:r>
              <a:rPr lang="en-GB" b="1">
                <a:solidFill>
                  <a:schemeClr val="bg1"/>
                </a:solidFill>
              </a:rPr>
              <a:t> </a:t>
            </a:r>
            <a:r>
              <a:rPr lang="en-GB" sz="3200" b="1">
                <a:solidFill>
                  <a:schemeClr val="bg1"/>
                </a:solidFill>
              </a:rPr>
              <a:t>Urgent Care Home Closures Averted</a:t>
            </a:r>
          </a:p>
          <a:p>
            <a:endParaRPr lang="en-GB">
              <a:solidFill>
                <a:schemeClr val="bg1"/>
              </a:solidFill>
            </a:endParaRPr>
          </a:p>
        </p:txBody>
      </p:sp>
      <p:sp>
        <p:nvSpPr>
          <p:cNvPr id="11" name="TextBox 10">
            <a:extLst>
              <a:ext uri="{FF2B5EF4-FFF2-40B4-BE49-F238E27FC236}">
                <a16:creationId xmlns:a16="http://schemas.microsoft.com/office/drawing/2014/main" id="{FF996AA2-42D8-EF6C-02EB-B70AB006371B}"/>
              </a:ext>
            </a:extLst>
          </p:cNvPr>
          <p:cNvSpPr txBox="1"/>
          <p:nvPr/>
        </p:nvSpPr>
        <p:spPr>
          <a:xfrm>
            <a:off x="6659999" y="2025000"/>
            <a:ext cx="4968000" cy="2677656"/>
          </a:xfrm>
          <a:prstGeom prst="rect">
            <a:avLst/>
          </a:prstGeom>
          <a:solidFill>
            <a:srgbClr val="001A27"/>
          </a:solidFill>
          <a:ln w="38100">
            <a:solidFill>
              <a:srgbClr val="E71D57"/>
            </a:solidFill>
          </a:ln>
        </p:spPr>
        <p:txBody>
          <a:bodyPr wrap="square" rtlCol="0">
            <a:spAutoFit/>
          </a:bodyPr>
          <a:lstStyle/>
          <a:p>
            <a:pPr algn="ctr"/>
            <a:r>
              <a:rPr lang="en-GB" sz="7200" b="1">
                <a:solidFill>
                  <a:schemeClr val="bg1"/>
                </a:solidFill>
              </a:rPr>
              <a:t>21</a:t>
            </a:r>
            <a:r>
              <a:rPr lang="en-GB" sz="4000" b="1">
                <a:solidFill>
                  <a:schemeClr val="bg1"/>
                </a:solidFill>
              </a:rPr>
              <a:t> </a:t>
            </a:r>
          </a:p>
          <a:p>
            <a:pPr algn="ctr"/>
            <a:r>
              <a:rPr lang="en-GB" sz="3200" b="1">
                <a:solidFill>
                  <a:schemeClr val="bg1"/>
                </a:solidFill>
              </a:rPr>
              <a:t>Independent Safeguarding Reviews for Care Homes &amp; Hospitals</a:t>
            </a:r>
          </a:p>
        </p:txBody>
      </p:sp>
      <p:sp>
        <p:nvSpPr>
          <p:cNvPr id="12" name="TextBox 11">
            <a:extLst>
              <a:ext uri="{FF2B5EF4-FFF2-40B4-BE49-F238E27FC236}">
                <a16:creationId xmlns:a16="http://schemas.microsoft.com/office/drawing/2014/main" id="{DCFF7EA8-A489-4175-943E-4991B6740B05}"/>
              </a:ext>
            </a:extLst>
          </p:cNvPr>
          <p:cNvSpPr txBox="1"/>
          <p:nvPr/>
        </p:nvSpPr>
        <p:spPr>
          <a:xfrm>
            <a:off x="3612000" y="4934888"/>
            <a:ext cx="4968000" cy="1692771"/>
          </a:xfrm>
          <a:prstGeom prst="rect">
            <a:avLst/>
          </a:prstGeom>
          <a:solidFill>
            <a:srgbClr val="001A27"/>
          </a:solidFill>
          <a:ln w="38100">
            <a:solidFill>
              <a:srgbClr val="E81D58"/>
            </a:solidFill>
          </a:ln>
        </p:spPr>
        <p:txBody>
          <a:bodyPr wrap="square" rtlCol="0">
            <a:spAutoFit/>
          </a:bodyPr>
          <a:lstStyle/>
          <a:p>
            <a:pPr algn="ctr"/>
            <a:r>
              <a:rPr lang="en-GB" sz="7200" b="1">
                <a:solidFill>
                  <a:schemeClr val="bg1"/>
                </a:solidFill>
              </a:rPr>
              <a:t>38</a:t>
            </a:r>
            <a:endParaRPr lang="en-GB" sz="9600" b="1">
              <a:solidFill>
                <a:schemeClr val="bg1"/>
              </a:solidFill>
            </a:endParaRPr>
          </a:p>
          <a:p>
            <a:pPr algn="ctr"/>
            <a:r>
              <a:rPr lang="en-GB" sz="3200" b="1">
                <a:solidFill>
                  <a:schemeClr val="bg1"/>
                </a:solidFill>
              </a:rPr>
              <a:t>Embargoes Lifted</a:t>
            </a:r>
            <a:endParaRPr lang="en-GB">
              <a:solidFill>
                <a:schemeClr val="bg1"/>
              </a:solidFill>
            </a:endParaRPr>
          </a:p>
        </p:txBody>
      </p:sp>
    </p:spTree>
    <p:extLst>
      <p:ext uri="{BB962C8B-B14F-4D97-AF65-F5344CB8AC3E}">
        <p14:creationId xmlns:p14="http://schemas.microsoft.com/office/powerpoint/2010/main" val="9106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E404-8375-D431-C8C9-841FEC1D6D1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Outfit" pitchFamily="2" charset="0"/>
                <a:ea typeface="+mj-ea"/>
                <a:cs typeface="+mj-cs"/>
              </a:defRPr>
            </a:lvl1pPr>
          </a:lstStyle>
          <a:p>
            <a:r>
              <a:rPr lang="en-GB">
                <a:solidFill>
                  <a:srgbClr val="E81D58"/>
                </a:solidFill>
              </a:rPr>
              <a:t>Fulcrum Proactive 2023</a:t>
            </a:r>
            <a:endParaRPr lang="en-IN">
              <a:solidFill>
                <a:srgbClr val="E81D58"/>
              </a:solidFill>
            </a:endParaRPr>
          </a:p>
        </p:txBody>
      </p:sp>
      <p:sp>
        <p:nvSpPr>
          <p:cNvPr id="8" name="TextBox 7">
            <a:extLst>
              <a:ext uri="{FF2B5EF4-FFF2-40B4-BE49-F238E27FC236}">
                <a16:creationId xmlns:a16="http://schemas.microsoft.com/office/drawing/2014/main" id="{F964463D-8797-1637-82D4-0B2BD0199351}"/>
              </a:ext>
            </a:extLst>
          </p:cNvPr>
          <p:cNvSpPr txBox="1"/>
          <p:nvPr/>
        </p:nvSpPr>
        <p:spPr>
          <a:xfrm>
            <a:off x="6659999" y="2024999"/>
            <a:ext cx="4968000" cy="2340000"/>
          </a:xfrm>
          <a:prstGeom prst="rect">
            <a:avLst/>
          </a:prstGeom>
          <a:solidFill>
            <a:srgbClr val="001A27"/>
          </a:solidFill>
          <a:ln w="38100">
            <a:solidFill>
              <a:srgbClr val="E71D57"/>
            </a:solidFill>
          </a:ln>
        </p:spPr>
        <p:txBody>
          <a:bodyPr wrap="square" rtlCol="0">
            <a:spAutoFit/>
          </a:bodyPr>
          <a:lstStyle/>
          <a:p>
            <a:pPr algn="ctr"/>
            <a:r>
              <a:rPr lang="en-GB" sz="7200" b="1">
                <a:solidFill>
                  <a:schemeClr val="bg1"/>
                </a:solidFill>
              </a:rPr>
              <a:t>178</a:t>
            </a:r>
            <a:r>
              <a:rPr lang="en-GB" sz="4000" b="1">
                <a:solidFill>
                  <a:schemeClr val="bg1"/>
                </a:solidFill>
              </a:rPr>
              <a:t> </a:t>
            </a:r>
          </a:p>
          <a:p>
            <a:pPr algn="ctr"/>
            <a:r>
              <a:rPr lang="en-GB" sz="3200" b="1">
                <a:solidFill>
                  <a:schemeClr val="bg1"/>
                </a:solidFill>
              </a:rPr>
              <a:t>“CQC Readiness”</a:t>
            </a:r>
          </a:p>
          <a:p>
            <a:pPr algn="ctr"/>
            <a:r>
              <a:rPr lang="en-GB" sz="3200" b="1">
                <a:solidFill>
                  <a:schemeClr val="bg1"/>
                </a:solidFill>
              </a:rPr>
              <a:t>Audits</a:t>
            </a:r>
          </a:p>
        </p:txBody>
      </p:sp>
      <p:sp>
        <p:nvSpPr>
          <p:cNvPr id="9" name="TextBox 8">
            <a:extLst>
              <a:ext uri="{FF2B5EF4-FFF2-40B4-BE49-F238E27FC236}">
                <a16:creationId xmlns:a16="http://schemas.microsoft.com/office/drawing/2014/main" id="{09A74383-7EB2-1FEB-0FD6-289146DE1CF4}"/>
              </a:ext>
            </a:extLst>
          </p:cNvPr>
          <p:cNvSpPr txBox="1"/>
          <p:nvPr/>
        </p:nvSpPr>
        <p:spPr>
          <a:xfrm>
            <a:off x="564000" y="2025000"/>
            <a:ext cx="4968000" cy="2339102"/>
          </a:xfrm>
          <a:prstGeom prst="rect">
            <a:avLst/>
          </a:prstGeom>
          <a:solidFill>
            <a:srgbClr val="001A27"/>
          </a:solidFill>
          <a:ln w="38100">
            <a:solidFill>
              <a:srgbClr val="E81D58"/>
            </a:solidFill>
          </a:ln>
        </p:spPr>
        <p:txBody>
          <a:bodyPr wrap="square" rtlCol="0">
            <a:spAutoFit/>
          </a:bodyPr>
          <a:lstStyle/>
          <a:p>
            <a:pPr algn="ctr"/>
            <a:r>
              <a:rPr lang="en-GB" sz="7200" b="1">
                <a:solidFill>
                  <a:schemeClr val="bg1"/>
                </a:solidFill>
              </a:rPr>
              <a:t>60</a:t>
            </a:r>
          </a:p>
          <a:p>
            <a:pPr algn="ctr"/>
            <a:r>
              <a:rPr lang="en-GB" sz="2800" b="1">
                <a:solidFill>
                  <a:schemeClr val="bg1"/>
                </a:solidFill>
              </a:rPr>
              <a:t>Operational DD’s for</a:t>
            </a:r>
            <a:br>
              <a:rPr lang="en-GB" sz="2800" b="1">
                <a:solidFill>
                  <a:schemeClr val="bg1"/>
                </a:solidFill>
              </a:rPr>
            </a:br>
            <a:r>
              <a:rPr lang="en-GB" sz="2800" b="1">
                <a:solidFill>
                  <a:schemeClr val="bg1"/>
                </a:solidFill>
              </a:rPr>
              <a:t>Banks &amp; PE Firms</a:t>
            </a:r>
            <a:endParaRPr lang="en-GB" sz="4000" b="1">
              <a:solidFill>
                <a:schemeClr val="bg1"/>
              </a:solidFill>
            </a:endParaRPr>
          </a:p>
          <a:p>
            <a:endParaRPr lang="en-GB">
              <a:solidFill>
                <a:schemeClr val="bg1"/>
              </a:solidFill>
            </a:endParaRPr>
          </a:p>
        </p:txBody>
      </p:sp>
    </p:spTree>
    <p:extLst>
      <p:ext uri="{BB962C8B-B14F-4D97-AF65-F5344CB8AC3E}">
        <p14:creationId xmlns:p14="http://schemas.microsoft.com/office/powerpoint/2010/main" val="3185793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417B-4B31-8AFB-47E7-76D62961D45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Outfit" pitchFamily="2" charset="0"/>
                <a:ea typeface="+mj-ea"/>
                <a:cs typeface="+mj-cs"/>
              </a:defRPr>
            </a:lvl1pPr>
          </a:lstStyle>
          <a:p>
            <a:r>
              <a:rPr lang="en-GB">
                <a:solidFill>
                  <a:srgbClr val="E81D58"/>
                </a:solidFill>
              </a:rPr>
              <a:t>Fulcrum Value Add 2023</a:t>
            </a:r>
            <a:endParaRPr lang="en-IN">
              <a:solidFill>
                <a:srgbClr val="E81D58"/>
              </a:solidFill>
            </a:endParaRPr>
          </a:p>
        </p:txBody>
      </p:sp>
      <p:sp>
        <p:nvSpPr>
          <p:cNvPr id="8" name="TextBox 7">
            <a:extLst>
              <a:ext uri="{FF2B5EF4-FFF2-40B4-BE49-F238E27FC236}">
                <a16:creationId xmlns:a16="http://schemas.microsoft.com/office/drawing/2014/main" id="{20B4C67D-CE67-6AEE-DEA3-697E04FBBAC1}"/>
              </a:ext>
            </a:extLst>
          </p:cNvPr>
          <p:cNvSpPr txBox="1"/>
          <p:nvPr/>
        </p:nvSpPr>
        <p:spPr>
          <a:xfrm>
            <a:off x="6659999" y="2024999"/>
            <a:ext cx="4968000" cy="2808000"/>
          </a:xfrm>
          <a:prstGeom prst="rect">
            <a:avLst/>
          </a:prstGeom>
          <a:solidFill>
            <a:srgbClr val="001A27"/>
          </a:solidFill>
          <a:ln w="38100">
            <a:solidFill>
              <a:srgbClr val="E71D57"/>
            </a:solidFill>
          </a:ln>
        </p:spPr>
        <p:txBody>
          <a:bodyPr wrap="square" rtlCol="0">
            <a:spAutoFit/>
          </a:bodyPr>
          <a:lstStyle/>
          <a:p>
            <a:pPr algn="ctr"/>
            <a:r>
              <a:rPr lang="en-GB" sz="7200" b="1">
                <a:solidFill>
                  <a:schemeClr val="bg1"/>
                </a:solidFill>
              </a:rPr>
              <a:t>13</a:t>
            </a:r>
            <a:r>
              <a:rPr lang="en-GB" sz="4000" b="1">
                <a:solidFill>
                  <a:schemeClr val="bg1"/>
                </a:solidFill>
              </a:rPr>
              <a:t> </a:t>
            </a:r>
          </a:p>
          <a:p>
            <a:pPr algn="ctr"/>
            <a:r>
              <a:rPr lang="en-GB" sz="3200" b="1">
                <a:solidFill>
                  <a:schemeClr val="bg1"/>
                </a:solidFill>
              </a:rPr>
              <a:t>Homes under Fulcrum’s Outsourced Operations Management</a:t>
            </a:r>
          </a:p>
        </p:txBody>
      </p:sp>
      <p:sp>
        <p:nvSpPr>
          <p:cNvPr id="9" name="TextBox 8">
            <a:extLst>
              <a:ext uri="{FF2B5EF4-FFF2-40B4-BE49-F238E27FC236}">
                <a16:creationId xmlns:a16="http://schemas.microsoft.com/office/drawing/2014/main" id="{99B2F704-73EA-33C4-40DF-6E68EDFB56C1}"/>
              </a:ext>
            </a:extLst>
          </p:cNvPr>
          <p:cNvSpPr txBox="1"/>
          <p:nvPr/>
        </p:nvSpPr>
        <p:spPr>
          <a:xfrm>
            <a:off x="564000" y="2024999"/>
            <a:ext cx="4968000" cy="2808000"/>
          </a:xfrm>
          <a:prstGeom prst="rect">
            <a:avLst/>
          </a:prstGeom>
          <a:solidFill>
            <a:srgbClr val="001A27"/>
          </a:solidFill>
          <a:ln w="38100">
            <a:solidFill>
              <a:srgbClr val="E81D58"/>
            </a:solidFill>
          </a:ln>
        </p:spPr>
        <p:txBody>
          <a:bodyPr wrap="square" rtlCol="0">
            <a:spAutoFit/>
          </a:bodyPr>
          <a:lstStyle/>
          <a:p>
            <a:pPr algn="ctr"/>
            <a:r>
              <a:rPr lang="en-GB" sz="7200" b="1">
                <a:solidFill>
                  <a:schemeClr val="bg1"/>
                </a:solidFill>
              </a:rPr>
              <a:t>16</a:t>
            </a:r>
          </a:p>
          <a:p>
            <a:pPr algn="ctr"/>
            <a:r>
              <a:rPr lang="en-GB" sz="2800" b="1">
                <a:solidFill>
                  <a:schemeClr val="bg1"/>
                </a:solidFill>
              </a:rPr>
              <a:t>Operations-Focused Commercial Reviews to Optimise Performance</a:t>
            </a:r>
            <a:endParaRPr lang="en-GB" sz="4000" b="1">
              <a:solidFill>
                <a:schemeClr val="bg1"/>
              </a:solidFill>
            </a:endParaRPr>
          </a:p>
          <a:p>
            <a:endParaRPr lang="en-GB">
              <a:solidFill>
                <a:schemeClr val="bg1"/>
              </a:solidFill>
            </a:endParaRPr>
          </a:p>
        </p:txBody>
      </p:sp>
    </p:spTree>
    <p:extLst>
      <p:ext uri="{BB962C8B-B14F-4D97-AF65-F5344CB8AC3E}">
        <p14:creationId xmlns:p14="http://schemas.microsoft.com/office/powerpoint/2010/main" val="286623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229B25-B314-77D6-A9CD-C45192F4810B}"/>
              </a:ext>
            </a:extLst>
          </p:cNvPr>
          <p:cNvSpPr>
            <a:spLocks noGrp="1"/>
          </p:cNvSpPr>
          <p:nvPr>
            <p:ph idx="1"/>
          </p:nvPr>
        </p:nvSpPr>
        <p:spPr/>
        <p:txBody>
          <a:bodyPr vert="horz" lIns="91440" tIns="45720" rIns="91440" bIns="45720" rtlCol="0" anchor="t">
            <a:normAutofit fontScale="70000" lnSpcReduction="20000"/>
          </a:bodyPr>
          <a:lstStyle/>
          <a:p>
            <a:r>
              <a:rPr lang="en-US" kern="100" dirty="0">
                <a:latin typeface="Outfit"/>
                <a:cs typeface="Calibri"/>
              </a:rPr>
              <a:t>Regulation 18: Staffing</a:t>
            </a:r>
          </a:p>
          <a:p>
            <a:pPr marL="0" indent="0">
              <a:buNone/>
            </a:pPr>
            <a:endParaRPr lang="en-US" kern="100" dirty="0">
              <a:latin typeface="Outfit"/>
              <a:cs typeface="Calibri"/>
            </a:endParaRPr>
          </a:p>
          <a:p>
            <a:r>
              <a:rPr lang="en-US" kern="100" dirty="0">
                <a:latin typeface="Outfit"/>
                <a:cs typeface="Calibri"/>
              </a:rPr>
              <a:t>"</a:t>
            </a:r>
            <a:r>
              <a:rPr lang="en-US" i="1" kern="100" dirty="0">
                <a:latin typeface="Outfit"/>
                <a:cs typeface="Calibri"/>
              </a:rPr>
              <a:t>Staff should receive appropriate ongoing or periodic supervision in their role to make sure competence is maintained.</a:t>
            </a:r>
            <a:r>
              <a:rPr lang="en-US" kern="100" dirty="0">
                <a:latin typeface="Outfit"/>
                <a:cs typeface="Calibri"/>
              </a:rPr>
              <a:t> "</a:t>
            </a:r>
          </a:p>
          <a:p>
            <a:r>
              <a:rPr lang="en-US" kern="100" dirty="0">
                <a:latin typeface="Outfit"/>
                <a:cs typeface="Calibri"/>
              </a:rPr>
              <a:t>"</a:t>
            </a:r>
            <a:r>
              <a:rPr lang="en-US" i="1" kern="100" dirty="0">
                <a:latin typeface="Outfit"/>
                <a:cs typeface="Calibri"/>
              </a:rPr>
              <a:t>Health, social and other care professionals must have access to clinical or professional supervision as required, in line with the requirements of the relevant professional regulator.</a:t>
            </a:r>
            <a:r>
              <a:rPr lang="en-US" kern="100" dirty="0">
                <a:latin typeface="Outfit"/>
                <a:cs typeface="Calibri"/>
              </a:rPr>
              <a:t> "</a:t>
            </a:r>
          </a:p>
          <a:p>
            <a:endParaRPr lang="en-US" kern="100" dirty="0">
              <a:latin typeface="Outfit"/>
              <a:cs typeface="Calibri"/>
            </a:endParaRPr>
          </a:p>
          <a:p>
            <a:r>
              <a:rPr lang="en-US" kern="100" dirty="0">
                <a:latin typeface="Outfit"/>
                <a:cs typeface="Calibri"/>
              </a:rPr>
              <a:t>Regulation 19: Fit and proper persons employed</a:t>
            </a:r>
          </a:p>
          <a:p>
            <a:pPr marL="0" indent="0">
              <a:buNone/>
            </a:pPr>
            <a:endParaRPr lang="en-US" kern="100" dirty="0">
              <a:latin typeface="Outfit"/>
              <a:cs typeface="Calibri"/>
            </a:endParaRPr>
          </a:p>
          <a:p>
            <a:r>
              <a:rPr lang="en-US" kern="100" dirty="0">
                <a:latin typeface="Outfit"/>
                <a:cs typeface="Calibri"/>
              </a:rPr>
              <a:t>"</a:t>
            </a:r>
            <a:r>
              <a:rPr lang="en-US" i="1" kern="100" dirty="0">
                <a:latin typeface="Outfit"/>
                <a:cs typeface="Calibri"/>
              </a:rPr>
              <a:t>They must provide appropriate direct or indirect supervision until the person is assessed as competent to carry out the role. Competence may include the demonstration of a caring and compassionate approach. It is expected that providers that employ healthcare assistants and social care support workers should follow the Care Certificate standards to assess their competence. </a:t>
            </a:r>
            <a:r>
              <a:rPr lang="en-US" kern="100" dirty="0">
                <a:latin typeface="Outfit"/>
                <a:cs typeface="Calibri"/>
              </a:rPr>
              <a:t>"</a:t>
            </a:r>
            <a:endParaRPr lang="en-US" i="1" kern="100" dirty="0">
              <a:latin typeface="Outfit"/>
              <a:cs typeface="Calibri"/>
            </a:endParaRPr>
          </a:p>
        </p:txBody>
      </p:sp>
      <p:sp>
        <p:nvSpPr>
          <p:cNvPr id="3" name="Title 2">
            <a:extLst>
              <a:ext uri="{FF2B5EF4-FFF2-40B4-BE49-F238E27FC236}">
                <a16:creationId xmlns:a16="http://schemas.microsoft.com/office/drawing/2014/main" id="{B489A41F-386F-FA13-C5A6-BE8CED2CA0F7}"/>
              </a:ext>
            </a:extLst>
          </p:cNvPr>
          <p:cNvSpPr>
            <a:spLocks noGrp="1"/>
          </p:cNvSpPr>
          <p:nvPr>
            <p:ph type="title"/>
          </p:nvPr>
        </p:nvSpPr>
        <p:spPr/>
        <p:txBody>
          <a:bodyPr/>
          <a:lstStyle/>
          <a:p>
            <a:r>
              <a:rPr lang="en-US" dirty="0">
                <a:solidFill>
                  <a:srgbClr val="E81D58"/>
                </a:solidFill>
              </a:rPr>
              <a:t>The Health and Social Care Act </a:t>
            </a:r>
          </a:p>
        </p:txBody>
      </p:sp>
    </p:spTree>
    <p:extLst>
      <p:ext uri="{BB962C8B-B14F-4D97-AF65-F5344CB8AC3E}">
        <p14:creationId xmlns:p14="http://schemas.microsoft.com/office/powerpoint/2010/main" val="180789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FF3A3-2A91-4A36-843E-0C40B70E344A}"/>
              </a:ext>
            </a:extLst>
          </p:cNvPr>
          <p:cNvSpPr>
            <a:spLocks noGrp="1"/>
          </p:cNvSpPr>
          <p:nvPr>
            <p:ph idx="1"/>
          </p:nvPr>
        </p:nvSpPr>
        <p:spPr/>
        <p:txBody>
          <a:bodyPr vert="horz" lIns="91440" tIns="45720" rIns="91440" bIns="45720" rtlCol="0" anchor="t">
            <a:normAutofit/>
          </a:bodyPr>
          <a:lstStyle/>
          <a:p>
            <a:r>
              <a:rPr lang="en-US" sz="2400" kern="100" dirty="0">
                <a:latin typeface="Outfit"/>
                <a:cs typeface="Calibri"/>
              </a:rPr>
              <a:t>SAFE: Safe and effective staffing Quality 'We statement'</a:t>
            </a:r>
            <a:endParaRPr lang="en-US" dirty="0">
              <a:cs typeface="Calibri"/>
            </a:endParaRPr>
          </a:p>
          <a:p>
            <a:pPr marL="0" indent="0">
              <a:buNone/>
            </a:pPr>
            <a:endParaRPr lang="en-US" sz="2400" kern="100" dirty="0">
              <a:latin typeface="Outfit"/>
              <a:cs typeface="Calibri"/>
            </a:endParaRPr>
          </a:p>
          <a:p>
            <a:r>
              <a:rPr lang="en-US" sz="2400" kern="100" dirty="0">
                <a:latin typeface="Outfit"/>
                <a:cs typeface="Calibri"/>
              </a:rPr>
              <a:t>We expect providers, commissioners and system leaders live up to this statement: "</a:t>
            </a:r>
            <a:r>
              <a:rPr lang="en-US" sz="2400" i="1" kern="100" dirty="0">
                <a:latin typeface="Outfit"/>
                <a:cs typeface="Calibri"/>
              </a:rPr>
              <a:t>We make sure there are enough qualified, skilled and experienced people, who receive effective support, supervision and development. They work together effectively to provide safe care that meets people’s individual needs</a:t>
            </a:r>
            <a:r>
              <a:rPr lang="en-US" sz="2400" kern="100" dirty="0">
                <a:latin typeface="Outfit"/>
                <a:cs typeface="Calibri"/>
              </a:rPr>
              <a:t>."</a:t>
            </a:r>
          </a:p>
          <a:p>
            <a:pPr marL="0" indent="0">
              <a:buNone/>
            </a:pPr>
            <a:endParaRPr lang="en-US" sz="2400" kern="100" dirty="0">
              <a:latin typeface="Outfit"/>
              <a:cs typeface="Calibri"/>
            </a:endParaRPr>
          </a:p>
          <a:p>
            <a:r>
              <a:rPr lang="en-US" sz="2400" kern="100" dirty="0">
                <a:latin typeface="Outfit"/>
                <a:cs typeface="Calibri"/>
              </a:rPr>
              <a:t>"</a:t>
            </a:r>
            <a:r>
              <a:rPr lang="en-US" sz="2400" i="1" kern="100" dirty="0">
                <a:latin typeface="Outfit"/>
                <a:cs typeface="Calibri"/>
              </a:rPr>
              <a:t>Staff receive the support they need to deliver safe care. This includes supervision, appraisal and support to develop, improve services and where needed, professional revalidation.</a:t>
            </a:r>
            <a:r>
              <a:rPr lang="en-US" sz="2400" kern="100" dirty="0">
                <a:latin typeface="Outfit"/>
                <a:cs typeface="Calibri"/>
              </a:rPr>
              <a:t>"</a:t>
            </a:r>
          </a:p>
          <a:p>
            <a:endParaRPr lang="en-US" sz="2400" kern="100" dirty="0">
              <a:cs typeface="Calibri"/>
            </a:endParaRPr>
          </a:p>
        </p:txBody>
      </p:sp>
      <p:sp>
        <p:nvSpPr>
          <p:cNvPr id="3" name="Title 2">
            <a:extLst>
              <a:ext uri="{FF2B5EF4-FFF2-40B4-BE49-F238E27FC236}">
                <a16:creationId xmlns:a16="http://schemas.microsoft.com/office/drawing/2014/main" id="{5AB60776-7153-B152-687F-2F29F87D95E0}"/>
              </a:ext>
            </a:extLst>
          </p:cNvPr>
          <p:cNvSpPr>
            <a:spLocks noGrp="1"/>
          </p:cNvSpPr>
          <p:nvPr>
            <p:ph type="title"/>
          </p:nvPr>
        </p:nvSpPr>
        <p:spPr/>
        <p:txBody>
          <a:bodyPr/>
          <a:lstStyle/>
          <a:p>
            <a:r>
              <a:rPr lang="en-US" dirty="0">
                <a:solidFill>
                  <a:srgbClr val="E81D58"/>
                </a:solidFill>
              </a:rPr>
              <a:t>The CQC Quality Statements</a:t>
            </a:r>
          </a:p>
        </p:txBody>
      </p:sp>
    </p:spTree>
    <p:extLst>
      <p:ext uri="{BB962C8B-B14F-4D97-AF65-F5344CB8AC3E}">
        <p14:creationId xmlns:p14="http://schemas.microsoft.com/office/powerpoint/2010/main" val="2671509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413F12-143F-2C69-6A9B-6CD1DDBA3AD8}"/>
              </a:ext>
            </a:extLst>
          </p:cNvPr>
          <p:cNvSpPr>
            <a:spLocks noGrp="1"/>
          </p:cNvSpPr>
          <p:nvPr>
            <p:ph idx="1"/>
          </p:nvPr>
        </p:nvSpPr>
        <p:spPr/>
        <p:txBody>
          <a:bodyPr vert="horz" lIns="91440" tIns="45720" rIns="91440" bIns="45720" rtlCol="0" anchor="t">
            <a:normAutofit fontScale="92500" lnSpcReduction="10000"/>
          </a:bodyPr>
          <a:lstStyle/>
          <a:p>
            <a:r>
              <a:rPr lang="en-US" sz="2400" kern="100" dirty="0">
                <a:latin typeface="Outfit"/>
                <a:cs typeface="Calibri"/>
              </a:rPr>
              <a:t>CARING: Workforce wellbeing and enablement 'We statement' </a:t>
            </a:r>
            <a:endParaRPr lang="en-US" dirty="0"/>
          </a:p>
          <a:p>
            <a:pPr marL="0" indent="0">
              <a:buNone/>
            </a:pPr>
            <a:endParaRPr lang="en-US" sz="2400" kern="100" dirty="0">
              <a:latin typeface="Outfit"/>
              <a:cs typeface="Calibri"/>
            </a:endParaRPr>
          </a:p>
          <a:p>
            <a:r>
              <a:rPr lang="en-US" sz="2400" kern="100" dirty="0">
                <a:latin typeface="Outfit"/>
                <a:cs typeface="Calibri"/>
              </a:rPr>
              <a:t>We expect providers, commissioners and system leaders live up to this statement: "</a:t>
            </a:r>
            <a:r>
              <a:rPr lang="en-US" sz="2400" i="1" kern="100" dirty="0">
                <a:latin typeface="Outfit"/>
                <a:cs typeface="Calibri"/>
              </a:rPr>
              <a:t>We care about and promote the wellbeing of our staff, and we support and enable them to always deliver person </a:t>
            </a:r>
            <a:r>
              <a:rPr lang="en-US" sz="2400" i="1" kern="100" dirty="0" err="1">
                <a:latin typeface="Outfit"/>
                <a:cs typeface="Calibri"/>
              </a:rPr>
              <a:t>centred</a:t>
            </a:r>
            <a:r>
              <a:rPr lang="en-US" sz="2400" i="1" kern="100" dirty="0">
                <a:latin typeface="Outfit"/>
                <a:cs typeface="Calibri"/>
              </a:rPr>
              <a:t> care.</a:t>
            </a:r>
            <a:r>
              <a:rPr lang="en-US" sz="2400" kern="100" dirty="0">
                <a:latin typeface="Outfit"/>
                <a:cs typeface="Calibri"/>
              </a:rPr>
              <a:t>"</a:t>
            </a:r>
            <a:endParaRPr lang="en-US" dirty="0">
              <a:cs typeface="Calibri"/>
            </a:endParaRPr>
          </a:p>
          <a:p>
            <a:pPr marL="0" indent="0">
              <a:buNone/>
            </a:pPr>
            <a:endParaRPr lang="en-US" sz="2400" kern="100" dirty="0">
              <a:cs typeface="Calibri"/>
            </a:endParaRPr>
          </a:p>
          <a:p>
            <a:r>
              <a:rPr lang="en-US" sz="2400" kern="100" dirty="0">
                <a:latin typeface="Outfit"/>
                <a:cs typeface="Calibri"/>
              </a:rPr>
              <a:t>Staff are supported if they are struggling at work. This has a positive impact on the care they deliver to people.</a:t>
            </a:r>
          </a:p>
          <a:p>
            <a:r>
              <a:rPr lang="en-US" sz="2400" kern="100" dirty="0">
                <a:latin typeface="Outfit"/>
                <a:cs typeface="Calibri"/>
              </a:rPr>
              <a:t>Staff have easy access to </a:t>
            </a:r>
            <a:r>
              <a:rPr lang="en-US" sz="2400" kern="100" dirty="0" err="1">
                <a:latin typeface="Outfit"/>
                <a:cs typeface="Calibri"/>
              </a:rPr>
              <a:t>personalised</a:t>
            </a:r>
            <a:r>
              <a:rPr lang="en-US" sz="2400" kern="100" dirty="0">
                <a:latin typeface="Outfit"/>
                <a:cs typeface="Calibri"/>
              </a:rPr>
              <a:t> support that </a:t>
            </a:r>
            <a:r>
              <a:rPr lang="en-US" sz="2400" kern="100" dirty="0" err="1">
                <a:latin typeface="Outfit"/>
                <a:cs typeface="Calibri"/>
              </a:rPr>
              <a:t>recognises</a:t>
            </a:r>
            <a:r>
              <a:rPr lang="en-US" sz="2400" kern="100" dirty="0">
                <a:latin typeface="Outfit"/>
                <a:cs typeface="Calibri"/>
              </a:rPr>
              <a:t> the diversity of a workforce with proactive and reactive measures.</a:t>
            </a:r>
          </a:p>
          <a:p>
            <a:r>
              <a:rPr lang="en-US" sz="2400" kern="100" dirty="0">
                <a:latin typeface="Outfit"/>
                <a:cs typeface="Calibri"/>
              </a:rPr>
              <a:t>People are supported by staff who feel valued by their leaders and their colleagues. They have a sense of belonging and the ability to contribute to decision making.</a:t>
            </a:r>
          </a:p>
          <a:p>
            <a:endParaRPr lang="en-US" sz="2400" kern="100" dirty="0">
              <a:cs typeface="Calibri"/>
            </a:endParaRPr>
          </a:p>
          <a:p>
            <a:endParaRPr lang="en-US" sz="2400" kern="100" dirty="0">
              <a:cs typeface="Calibri"/>
            </a:endParaRPr>
          </a:p>
        </p:txBody>
      </p:sp>
      <p:sp>
        <p:nvSpPr>
          <p:cNvPr id="3" name="Title 2">
            <a:extLst>
              <a:ext uri="{FF2B5EF4-FFF2-40B4-BE49-F238E27FC236}">
                <a16:creationId xmlns:a16="http://schemas.microsoft.com/office/drawing/2014/main" id="{E223274F-32E8-10E7-85E5-8C95104E8DD3}"/>
              </a:ext>
            </a:extLst>
          </p:cNvPr>
          <p:cNvSpPr>
            <a:spLocks noGrp="1"/>
          </p:cNvSpPr>
          <p:nvPr>
            <p:ph type="title"/>
          </p:nvPr>
        </p:nvSpPr>
        <p:spPr/>
        <p:txBody>
          <a:bodyPr/>
          <a:lstStyle/>
          <a:p>
            <a:r>
              <a:rPr lang="en-US" dirty="0">
                <a:solidFill>
                  <a:srgbClr val="E81D58"/>
                </a:solidFill>
              </a:rPr>
              <a:t>The CQC Quality Statements</a:t>
            </a:r>
            <a:endParaRPr lang="en-US" dirty="0"/>
          </a:p>
        </p:txBody>
      </p:sp>
    </p:spTree>
    <p:extLst>
      <p:ext uri="{BB962C8B-B14F-4D97-AF65-F5344CB8AC3E}">
        <p14:creationId xmlns:p14="http://schemas.microsoft.com/office/powerpoint/2010/main" val="27844071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lcrum" id="{A4C92090-D86D-4908-B703-88E879E0CC98}" vid="{BA8181CC-BC59-4AA5-87A0-3CCC79D752A4}"/>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lcrum" id="{A4C92090-D86D-4908-B703-88E879E0CC98}" vid="{BA8181CC-BC59-4AA5-87A0-3CCC79D752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EC20F24AB4694D89D0E107257B4D86" ma:contentTypeVersion="19" ma:contentTypeDescription="Create a new document." ma:contentTypeScope="" ma:versionID="d2d79b5b28d26f78339c743806be433f">
  <xsd:schema xmlns:xsd="http://www.w3.org/2001/XMLSchema" xmlns:xs="http://www.w3.org/2001/XMLSchema" xmlns:p="http://schemas.microsoft.com/office/2006/metadata/properties" xmlns:ns2="7295bd36-4b4a-4d17-827b-9956a4fe1263" xmlns:ns3="77abf6b7-cd3d-4c2d-8b4b-b8047980dbca" targetNamespace="http://schemas.microsoft.com/office/2006/metadata/properties" ma:root="true" ma:fieldsID="782eb16e04695de7a34bb35defc46d8e" ns2:_="" ns3:_="">
    <xsd:import namespace="7295bd36-4b4a-4d17-827b-9956a4fe1263"/>
    <xsd:import namespace="77abf6b7-cd3d-4c2d-8b4b-b8047980db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Hyperlink"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5bd36-4b4a-4d17-827b-9956a4fe126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Hyperlink" ma:index="20"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024b31f-b68d-4786-b02c-289b16260c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abf6b7-cd3d-4c2d-8b4b-b8047980dbca"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173efd3f-0629-4078-8494-69f07d4da694}" ma:internalName="TaxCatchAll" ma:showField="CatchAllData" ma:web="77abf6b7-cd3d-4c2d-8b4b-b8047980db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7abf6b7-cd3d-4c2d-8b4b-b8047980dbca"/>
    <lcf76f155ced4ddcb4097134ff3c332f xmlns="7295bd36-4b4a-4d17-827b-9956a4fe1263">
      <Terms xmlns="http://schemas.microsoft.com/office/infopath/2007/PartnerControls"/>
    </lcf76f155ced4ddcb4097134ff3c332f>
    <Hyperlink xmlns="7295bd36-4b4a-4d17-827b-9956a4fe1263">
      <Url xsi:nil="true"/>
      <Description xsi:nil="true"/>
    </Hyper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E2E924-F0BA-4966-AF45-C4D51F008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95bd36-4b4a-4d17-827b-9956a4fe1263"/>
    <ds:schemaRef ds:uri="77abf6b7-cd3d-4c2d-8b4b-b8047980d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BFF773-9D77-4B56-9E84-7BDFF3544AE8}">
  <ds:schemaRefs>
    <ds:schemaRef ds:uri="7295bd36-4b4a-4d17-827b-9956a4fe1263"/>
    <ds:schemaRef ds:uri="http://schemas.microsoft.com/office/2006/metadata/properties"/>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77abf6b7-cd3d-4c2d-8b4b-b8047980dbca"/>
    <ds:schemaRef ds:uri="http://www.w3.org/XML/1998/namespace"/>
  </ds:schemaRefs>
</ds:datastoreItem>
</file>

<file path=customXml/itemProps3.xml><?xml version="1.0" encoding="utf-8"?>
<ds:datastoreItem xmlns:ds="http://schemas.openxmlformats.org/officeDocument/2006/customXml" ds:itemID="{8FE9240C-454D-4828-8175-1C1E83B6EC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Fulcrum Power Point Template v00-01</Template>
  <TotalTime>0</TotalTime>
  <Words>1644</Words>
  <Application>Microsoft Office PowerPoint</Application>
  <PresentationFormat>Widescreen</PresentationFormat>
  <Paragraphs>153</Paragraphs>
  <Slides>27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Open Sans</vt:lpstr>
      <vt:lpstr>Outfit</vt:lpstr>
      <vt:lpstr>Custom Design</vt:lpstr>
      <vt:lpstr>1_Custom Design</vt:lpstr>
      <vt:lpstr>PowerPoint Presentation</vt:lpstr>
      <vt:lpstr>Introduction </vt:lpstr>
      <vt:lpstr>PowerPoint Presentation</vt:lpstr>
      <vt:lpstr>PowerPoint Presentation</vt:lpstr>
      <vt:lpstr>PowerPoint Presentation</vt:lpstr>
      <vt:lpstr>PowerPoint Presentation</vt:lpstr>
      <vt:lpstr>The Health and Social Care Act </vt:lpstr>
      <vt:lpstr>The CQC Quality Statements</vt:lpstr>
      <vt:lpstr>The CQC Quality Statements</vt:lpstr>
      <vt:lpstr>The Evidence Base - one</vt:lpstr>
      <vt:lpstr>The Evidence Base - two</vt:lpstr>
      <vt:lpstr>The Evidence Base - three</vt:lpstr>
      <vt:lpstr>The NMC Code - one</vt:lpstr>
      <vt:lpstr>The NMC Code - two</vt:lpstr>
      <vt:lpstr>The NMC Code - three</vt:lpstr>
      <vt:lpstr>The NMC Revalidation</vt:lpstr>
      <vt:lpstr>The HCPC Revalidation</vt:lpstr>
      <vt:lpstr>HCPC Code - one</vt:lpstr>
      <vt:lpstr>Supervision through CQC inspection - one</vt:lpstr>
      <vt:lpstr> Supervision through CQC inspection - two </vt:lpstr>
      <vt:lpstr> Supervision through CQC inspection - three </vt:lpstr>
      <vt:lpstr> Supervision through CQC inspection - four </vt:lpstr>
      <vt:lpstr>Indicators of poor practice</vt:lpstr>
      <vt:lpstr>Tools for Reflective Practice</vt:lpstr>
      <vt:lpstr>Conclusion</vt:lpstr>
      <vt:lpstr>Resources: </vt:lpstr>
      <vt:lpstr>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Tina Stebbings  Business Manager</dc:title>
  <dc:creator>OLIVIA LUCAS</dc:creator>
  <cp:lastModifiedBy>Debbie Warren</cp:lastModifiedBy>
  <cp:revision>428</cp:revision>
  <dcterms:created xsi:type="dcterms:W3CDTF">2022-11-03T12:40:39Z</dcterms:created>
  <dcterms:modified xsi:type="dcterms:W3CDTF">2024-10-30T12:07:55Z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0x0101003FEC20F24AB4694D89D0E107257B4D86</vt:lpwstr>
  </property>
</Properties>
</file>