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8" r:id="rId4"/>
    <p:sldId id="260" r:id="rId5"/>
    <p:sldId id="261" r:id="rId6"/>
    <p:sldId id="262" r:id="rId7"/>
    <p:sldId id="265" r:id="rId8"/>
    <p:sldId id="263" r:id="rId9"/>
    <p:sldId id="266" r:id="rId10"/>
    <p:sldId id="264"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04" d="100"/>
          <a:sy n="104" d="100"/>
        </p:scale>
        <p:origin x="174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271FE56-A1D7-444F-B8E9-95F2072C68C0}" type="datetimeFigureOut">
              <a:rPr lang="en-GB" smtClean="0"/>
              <a:t>31/01/2019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06DE89-9B59-4113-823F-85D6BB2A24BA}" type="slidenum">
              <a:rPr lang="en-GB" smtClean="0"/>
              <a:t>‹#›</a:t>
            </a:fld>
            <a:endParaRPr lang="en-GB" dirty="0"/>
          </a:p>
        </p:txBody>
      </p:sp>
    </p:spTree>
    <p:extLst>
      <p:ext uri="{BB962C8B-B14F-4D97-AF65-F5344CB8AC3E}">
        <p14:creationId xmlns:p14="http://schemas.microsoft.com/office/powerpoint/2010/main" val="2054397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71FE56-A1D7-444F-B8E9-95F2072C68C0}" type="datetimeFigureOut">
              <a:rPr lang="en-GB" smtClean="0"/>
              <a:t>31/01/2019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06DE89-9B59-4113-823F-85D6BB2A24BA}" type="slidenum">
              <a:rPr lang="en-GB" smtClean="0"/>
              <a:t>‹#›</a:t>
            </a:fld>
            <a:endParaRPr lang="en-GB" dirty="0"/>
          </a:p>
        </p:txBody>
      </p:sp>
    </p:spTree>
    <p:extLst>
      <p:ext uri="{BB962C8B-B14F-4D97-AF65-F5344CB8AC3E}">
        <p14:creationId xmlns:p14="http://schemas.microsoft.com/office/powerpoint/2010/main" val="142276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71FE56-A1D7-444F-B8E9-95F2072C68C0}" type="datetimeFigureOut">
              <a:rPr lang="en-GB" smtClean="0"/>
              <a:t>31/01/2019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06DE89-9B59-4113-823F-85D6BB2A24BA}" type="slidenum">
              <a:rPr lang="en-GB" smtClean="0"/>
              <a:t>‹#›</a:t>
            </a:fld>
            <a:endParaRPr lang="en-GB" dirty="0"/>
          </a:p>
        </p:txBody>
      </p:sp>
    </p:spTree>
    <p:extLst>
      <p:ext uri="{BB962C8B-B14F-4D97-AF65-F5344CB8AC3E}">
        <p14:creationId xmlns:p14="http://schemas.microsoft.com/office/powerpoint/2010/main" val="32657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71FE56-A1D7-444F-B8E9-95F2072C68C0}" type="datetimeFigureOut">
              <a:rPr lang="en-GB" smtClean="0"/>
              <a:t>31/01/2019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06DE89-9B59-4113-823F-85D6BB2A24BA}" type="slidenum">
              <a:rPr lang="en-GB" smtClean="0"/>
              <a:t>‹#›</a:t>
            </a:fld>
            <a:endParaRPr lang="en-GB" dirty="0"/>
          </a:p>
        </p:txBody>
      </p:sp>
    </p:spTree>
    <p:extLst>
      <p:ext uri="{BB962C8B-B14F-4D97-AF65-F5344CB8AC3E}">
        <p14:creationId xmlns:p14="http://schemas.microsoft.com/office/powerpoint/2010/main" val="3691986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1FE56-A1D7-444F-B8E9-95F2072C68C0}" type="datetimeFigureOut">
              <a:rPr lang="en-GB" smtClean="0"/>
              <a:t>31/01/2019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06DE89-9B59-4113-823F-85D6BB2A24BA}" type="slidenum">
              <a:rPr lang="en-GB" smtClean="0"/>
              <a:t>‹#›</a:t>
            </a:fld>
            <a:endParaRPr lang="en-GB" dirty="0"/>
          </a:p>
        </p:txBody>
      </p:sp>
    </p:spTree>
    <p:extLst>
      <p:ext uri="{BB962C8B-B14F-4D97-AF65-F5344CB8AC3E}">
        <p14:creationId xmlns:p14="http://schemas.microsoft.com/office/powerpoint/2010/main" val="237437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271FE56-A1D7-444F-B8E9-95F2072C68C0}" type="datetimeFigureOut">
              <a:rPr lang="en-GB" smtClean="0"/>
              <a:t>31/01/2019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06DE89-9B59-4113-823F-85D6BB2A24BA}" type="slidenum">
              <a:rPr lang="en-GB" smtClean="0"/>
              <a:t>‹#›</a:t>
            </a:fld>
            <a:endParaRPr lang="en-GB" dirty="0"/>
          </a:p>
        </p:txBody>
      </p:sp>
    </p:spTree>
    <p:extLst>
      <p:ext uri="{BB962C8B-B14F-4D97-AF65-F5344CB8AC3E}">
        <p14:creationId xmlns:p14="http://schemas.microsoft.com/office/powerpoint/2010/main" val="147336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271FE56-A1D7-444F-B8E9-95F2072C68C0}" type="datetimeFigureOut">
              <a:rPr lang="en-GB" smtClean="0"/>
              <a:t>31/01/2019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B06DE89-9B59-4113-823F-85D6BB2A24BA}" type="slidenum">
              <a:rPr lang="en-GB" smtClean="0"/>
              <a:t>‹#›</a:t>
            </a:fld>
            <a:endParaRPr lang="en-GB" dirty="0"/>
          </a:p>
        </p:txBody>
      </p:sp>
    </p:spTree>
    <p:extLst>
      <p:ext uri="{BB962C8B-B14F-4D97-AF65-F5344CB8AC3E}">
        <p14:creationId xmlns:p14="http://schemas.microsoft.com/office/powerpoint/2010/main" val="278987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271FE56-A1D7-444F-B8E9-95F2072C68C0}" type="datetimeFigureOut">
              <a:rPr lang="en-GB" smtClean="0"/>
              <a:t>31/01/2019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B06DE89-9B59-4113-823F-85D6BB2A24BA}" type="slidenum">
              <a:rPr lang="en-GB" smtClean="0"/>
              <a:t>‹#›</a:t>
            </a:fld>
            <a:endParaRPr lang="en-GB" dirty="0"/>
          </a:p>
        </p:txBody>
      </p:sp>
    </p:spTree>
    <p:extLst>
      <p:ext uri="{BB962C8B-B14F-4D97-AF65-F5344CB8AC3E}">
        <p14:creationId xmlns:p14="http://schemas.microsoft.com/office/powerpoint/2010/main" val="282108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1FE56-A1D7-444F-B8E9-95F2072C68C0}" type="datetimeFigureOut">
              <a:rPr lang="en-GB" smtClean="0"/>
              <a:t>31/01/2019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B06DE89-9B59-4113-823F-85D6BB2A24BA}" type="slidenum">
              <a:rPr lang="en-GB" smtClean="0"/>
              <a:t>‹#›</a:t>
            </a:fld>
            <a:endParaRPr lang="en-GB" dirty="0"/>
          </a:p>
        </p:txBody>
      </p:sp>
    </p:spTree>
    <p:extLst>
      <p:ext uri="{BB962C8B-B14F-4D97-AF65-F5344CB8AC3E}">
        <p14:creationId xmlns:p14="http://schemas.microsoft.com/office/powerpoint/2010/main" val="345993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71FE56-A1D7-444F-B8E9-95F2072C68C0}" type="datetimeFigureOut">
              <a:rPr lang="en-GB" smtClean="0"/>
              <a:t>31/01/2019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06DE89-9B59-4113-823F-85D6BB2A24BA}" type="slidenum">
              <a:rPr lang="en-GB" smtClean="0"/>
              <a:t>‹#›</a:t>
            </a:fld>
            <a:endParaRPr lang="en-GB" dirty="0"/>
          </a:p>
        </p:txBody>
      </p:sp>
    </p:spTree>
    <p:extLst>
      <p:ext uri="{BB962C8B-B14F-4D97-AF65-F5344CB8AC3E}">
        <p14:creationId xmlns:p14="http://schemas.microsoft.com/office/powerpoint/2010/main" val="130474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71FE56-A1D7-444F-B8E9-95F2072C68C0}" type="datetimeFigureOut">
              <a:rPr lang="en-GB" smtClean="0"/>
              <a:t>31/01/2019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06DE89-9B59-4113-823F-85D6BB2A24BA}" type="slidenum">
              <a:rPr lang="en-GB" smtClean="0"/>
              <a:t>‹#›</a:t>
            </a:fld>
            <a:endParaRPr lang="en-GB" dirty="0"/>
          </a:p>
        </p:txBody>
      </p:sp>
    </p:spTree>
    <p:extLst>
      <p:ext uri="{BB962C8B-B14F-4D97-AF65-F5344CB8AC3E}">
        <p14:creationId xmlns:p14="http://schemas.microsoft.com/office/powerpoint/2010/main" val="1783048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1FE56-A1D7-444F-B8E9-95F2072C68C0}" type="datetimeFigureOut">
              <a:rPr lang="en-GB" smtClean="0"/>
              <a:t>31/01/2019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6DE89-9B59-4113-823F-85D6BB2A24BA}" type="slidenum">
              <a:rPr lang="en-GB" smtClean="0"/>
              <a:t>‹#›</a:t>
            </a:fld>
            <a:endParaRPr lang="en-GB" dirty="0"/>
          </a:p>
        </p:txBody>
      </p:sp>
    </p:spTree>
    <p:extLst>
      <p:ext uri="{BB962C8B-B14F-4D97-AF65-F5344CB8AC3E}">
        <p14:creationId xmlns:p14="http://schemas.microsoft.com/office/powerpoint/2010/main" val="3187663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rmAutofit fontScale="90000"/>
          </a:bodyPr>
          <a:lstStyle/>
          <a:p>
            <a:r>
              <a:rPr lang="en-GB" b="1" dirty="0"/>
              <a:t>The Impact Team Culture has on Patient and Relative Experience on an Elderly Care Ward</a:t>
            </a:r>
          </a:p>
        </p:txBody>
      </p:sp>
      <p:sp>
        <p:nvSpPr>
          <p:cNvPr id="3" name="Content Placeholder 2"/>
          <p:cNvSpPr>
            <a:spLocks noGrp="1"/>
          </p:cNvSpPr>
          <p:nvPr>
            <p:ph idx="1"/>
          </p:nvPr>
        </p:nvSpPr>
        <p:spPr>
          <a:xfrm>
            <a:off x="323528" y="2492896"/>
            <a:ext cx="8496944" cy="3633267"/>
          </a:xfrm>
        </p:spPr>
        <p:txBody>
          <a:bodyPr>
            <a:normAutofit fontScale="92500" lnSpcReduction="10000"/>
          </a:bodyPr>
          <a:lstStyle/>
          <a:p>
            <a:pPr marL="0" indent="0">
              <a:buNone/>
            </a:pPr>
            <a:r>
              <a:rPr lang="en-GB" sz="2400" b="1" u="sng" dirty="0"/>
              <a:t>Project Team</a:t>
            </a:r>
          </a:p>
          <a:p>
            <a:pPr marL="0" indent="0">
              <a:buNone/>
            </a:pPr>
            <a:r>
              <a:rPr lang="en-GB" sz="2000" dirty="0"/>
              <a:t>Elizabeth Green (project lead)</a:t>
            </a:r>
          </a:p>
          <a:p>
            <a:pPr marL="0" indent="0">
              <a:buNone/>
            </a:pPr>
            <a:r>
              <a:rPr lang="en-GB" sz="2000" dirty="0"/>
              <a:t>Nina Oldham</a:t>
            </a:r>
          </a:p>
          <a:p>
            <a:pPr marL="0" indent="0">
              <a:buNone/>
            </a:pPr>
            <a:r>
              <a:rPr lang="en-GB" sz="2000" dirty="0" err="1"/>
              <a:t>Xoisa</a:t>
            </a:r>
            <a:r>
              <a:rPr lang="en-GB" sz="2000" dirty="0"/>
              <a:t> </a:t>
            </a:r>
            <a:r>
              <a:rPr lang="en-GB" sz="2000" dirty="0" err="1"/>
              <a:t>Hlatshwayo</a:t>
            </a:r>
            <a:r>
              <a:rPr lang="en-GB" sz="2000" dirty="0"/>
              <a:t>	</a:t>
            </a:r>
          </a:p>
          <a:p>
            <a:pPr marL="0" indent="0">
              <a:buNone/>
            </a:pPr>
            <a:r>
              <a:rPr lang="en-GB" sz="2000" dirty="0"/>
              <a:t>Contact: elizabeth.green17@nhs.net</a:t>
            </a:r>
          </a:p>
          <a:p>
            <a:pPr marL="0" indent="0">
              <a:buNone/>
            </a:pPr>
            <a:endParaRPr lang="en-GB" sz="2000" dirty="0"/>
          </a:p>
          <a:p>
            <a:pPr marL="0" indent="0">
              <a:buNone/>
            </a:pPr>
            <a:r>
              <a:rPr lang="en-GB" sz="2000" b="1" u="sng" dirty="0"/>
              <a:t>Duration of project</a:t>
            </a:r>
            <a:r>
              <a:rPr lang="en-GB" sz="2000" b="1" dirty="0"/>
              <a:t>	</a:t>
            </a:r>
            <a:r>
              <a:rPr lang="en-GB" sz="2000" dirty="0"/>
              <a:t>			</a:t>
            </a:r>
          </a:p>
          <a:p>
            <a:pPr marL="0" indent="0">
              <a:buNone/>
            </a:pPr>
            <a:r>
              <a:rPr lang="en-GB" sz="2000" dirty="0"/>
              <a:t>November 2016 - July 2018</a:t>
            </a:r>
          </a:p>
          <a:p>
            <a:pPr marL="0" indent="0">
              <a:buNone/>
            </a:pPr>
            <a:endParaRPr lang="en-GB" sz="2000" dirty="0"/>
          </a:p>
          <a:p>
            <a:pPr marL="0" indent="0">
              <a:buNone/>
            </a:pPr>
            <a:r>
              <a:rPr lang="en-GB" sz="2000" b="1" dirty="0"/>
              <a:t>Key Words</a:t>
            </a:r>
            <a:r>
              <a:rPr lang="en-GB" sz="2000" dirty="0"/>
              <a:t>: team, culture, patient, relatives, improvement</a:t>
            </a:r>
          </a:p>
          <a:p>
            <a:pPr marL="0" indent="0">
              <a:buNone/>
            </a:pPr>
            <a:r>
              <a:rPr lang="en-GB" sz="2000" dirty="0"/>
              <a:t>					</a:t>
            </a:r>
          </a:p>
        </p:txBody>
      </p:sp>
    </p:spTree>
    <p:extLst>
      <p:ext uri="{BB962C8B-B14F-4D97-AF65-F5344CB8AC3E}">
        <p14:creationId xmlns:p14="http://schemas.microsoft.com/office/powerpoint/2010/main" val="3024873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 and approaches(5)</a:t>
            </a:r>
          </a:p>
        </p:txBody>
      </p:sp>
      <p:sp>
        <p:nvSpPr>
          <p:cNvPr id="4" name="Content Placeholder 3"/>
          <p:cNvSpPr>
            <a:spLocks noGrp="1"/>
          </p:cNvSpPr>
          <p:nvPr>
            <p:ph sz="half" idx="2"/>
          </p:nvPr>
        </p:nvSpPr>
        <p:spPr>
          <a:xfrm>
            <a:off x="6732240" y="1383622"/>
            <a:ext cx="2098576" cy="4637666"/>
          </a:xfrm>
        </p:spPr>
        <p:txBody>
          <a:bodyPr>
            <a:normAutofit/>
          </a:bodyPr>
          <a:lstStyle/>
          <a:p>
            <a:pPr marL="0" indent="0">
              <a:buNone/>
            </a:pPr>
            <a:r>
              <a:rPr lang="en-GB" altLang="en-US" sz="2400" dirty="0">
                <a:solidFill>
                  <a:srgbClr val="000000"/>
                </a:solidFill>
                <a:cs typeface="Tahoma" pitchFamily="34" charset="0"/>
              </a:rPr>
              <a:t>A fishbone analysis was completed to understand the contributing factors to the problem</a:t>
            </a:r>
          </a:p>
          <a:p>
            <a:endParaRPr lang="en-GB" dirty="0"/>
          </a:p>
        </p:txBody>
      </p:sp>
      <p:pic>
        <p:nvPicPr>
          <p:cNvPr id="5" name="Picture 3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6264696" cy="504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181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Outcomes/Finding/Evaluation(1)</a:t>
            </a:r>
          </a:p>
        </p:txBody>
      </p:sp>
      <p:sp>
        <p:nvSpPr>
          <p:cNvPr id="4" name="Content Placeholder 3"/>
          <p:cNvSpPr>
            <a:spLocks noGrp="1"/>
          </p:cNvSpPr>
          <p:nvPr>
            <p:ph sz="half" idx="2"/>
          </p:nvPr>
        </p:nvSpPr>
        <p:spPr/>
        <p:txBody>
          <a:bodyPr>
            <a:noAutofit/>
          </a:bodyPr>
          <a:lstStyle/>
          <a:p>
            <a:r>
              <a:rPr lang="en-GB" sz="2400" dirty="0"/>
              <a:t>Following the analysis and findings from the initial steering group away day, it was decided to go for some immediate changes to our practice</a:t>
            </a:r>
          </a:p>
          <a:p>
            <a:r>
              <a:rPr lang="en-GB" sz="2400" dirty="0"/>
              <a:t>Open visiting was introduced to encourage families to contribute to people’s care as much as able</a:t>
            </a:r>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457200" y="2348706"/>
            <a:ext cx="4038600" cy="3028950"/>
          </a:xfrm>
          <a:prstGeom prst="rect">
            <a:avLst/>
          </a:prstGeom>
        </p:spPr>
      </p:pic>
    </p:spTree>
    <p:extLst>
      <p:ext uri="{BB962C8B-B14F-4D97-AF65-F5344CB8AC3E}">
        <p14:creationId xmlns:p14="http://schemas.microsoft.com/office/powerpoint/2010/main" val="31589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Outcomes / Findings / Evaluation(2)</a:t>
            </a:r>
          </a:p>
        </p:txBody>
      </p:sp>
      <p:sp>
        <p:nvSpPr>
          <p:cNvPr id="4" name="Content Placeholder 3"/>
          <p:cNvSpPr>
            <a:spLocks noGrp="1"/>
          </p:cNvSpPr>
          <p:nvPr>
            <p:ph sz="half" idx="2"/>
          </p:nvPr>
        </p:nvSpPr>
        <p:spPr/>
        <p:txBody>
          <a:bodyPr>
            <a:normAutofit/>
          </a:bodyPr>
          <a:lstStyle/>
          <a:p>
            <a:r>
              <a:rPr lang="en-GB" sz="2400" dirty="0"/>
              <a:t>Strict bay nursing was introduced.  There would always be at least one member of staff in each bay. It was hoped that this would improve  communication with patients and relatives and that patients’ needs would be met in appropriate time</a:t>
            </a:r>
          </a:p>
        </p:txBody>
      </p:sp>
      <p:pic>
        <p:nvPicPr>
          <p:cNvPr id="5" name="Picture 3"/>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2300455"/>
            <a:ext cx="4038600" cy="3125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92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Outcomes/ Findings/ Evaluation(3)</a:t>
            </a:r>
          </a:p>
        </p:txBody>
      </p:sp>
      <p:sp>
        <p:nvSpPr>
          <p:cNvPr id="4" name="Content Placeholder 3"/>
          <p:cNvSpPr>
            <a:spLocks noGrp="1"/>
          </p:cNvSpPr>
          <p:nvPr>
            <p:ph sz="half" idx="2"/>
          </p:nvPr>
        </p:nvSpPr>
        <p:spPr/>
        <p:txBody>
          <a:bodyPr>
            <a:noAutofit/>
          </a:bodyPr>
          <a:lstStyle/>
          <a:p>
            <a:r>
              <a:rPr lang="en-GB" sz="2400" dirty="0"/>
              <a:t>A whole team away day was held </a:t>
            </a:r>
          </a:p>
          <a:p>
            <a:r>
              <a:rPr lang="en-GB" sz="2400" dirty="0"/>
              <a:t>This was a fun day that truly united the team with a common vision</a:t>
            </a:r>
          </a:p>
          <a:p>
            <a:r>
              <a:rPr lang="en-GB" sz="2400" dirty="0"/>
              <a:t>We looked at what would make a good team</a:t>
            </a:r>
          </a:p>
        </p:txBody>
      </p:sp>
      <p:pic>
        <p:nvPicPr>
          <p:cNvPr id="5"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772816"/>
            <a:ext cx="4038600"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300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Outcomes/Evaluations/Findings(4)</a:t>
            </a:r>
          </a:p>
        </p:txBody>
      </p:sp>
      <p:sp>
        <p:nvSpPr>
          <p:cNvPr id="4" name="Content Placeholder 3"/>
          <p:cNvSpPr>
            <a:spLocks noGrp="1"/>
          </p:cNvSpPr>
          <p:nvPr>
            <p:ph sz="half" idx="2"/>
          </p:nvPr>
        </p:nvSpPr>
        <p:spPr>
          <a:xfrm>
            <a:off x="516479" y="4320381"/>
            <a:ext cx="8111042" cy="2537620"/>
          </a:xfrm>
        </p:spPr>
        <p:txBody>
          <a:bodyPr>
            <a:normAutofit/>
          </a:bodyPr>
          <a:lstStyle/>
          <a:p>
            <a:r>
              <a:rPr lang="en-GB" sz="2400" dirty="0"/>
              <a:t>At the away day we launched the </a:t>
            </a:r>
            <a:r>
              <a:rPr lang="en-GB" sz="2400" i="1" dirty="0"/>
              <a:t>hello my name is </a:t>
            </a:r>
            <a:r>
              <a:rPr lang="en-GB" sz="2400" dirty="0"/>
              <a:t>campaign</a:t>
            </a:r>
          </a:p>
          <a:p>
            <a:r>
              <a:rPr lang="en-GB" sz="2400" dirty="0"/>
              <a:t>All members of the team were introduced to the idea and many gave examples of personal experience. Everyone was asked to pledge to undertake this individually. This is still being used one year on</a:t>
            </a:r>
          </a:p>
        </p:txBody>
      </p:sp>
      <p:pic>
        <p:nvPicPr>
          <p:cNvPr id="5" name="Content Placeholder 4" descr="H:\pechu kuchu presentation\slide 13.jpg"/>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bwMode="auto">
          <a:xfrm>
            <a:off x="2339752" y="1219596"/>
            <a:ext cx="4134379" cy="3100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021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Outcomes/Findings/Evaluation(5)</a:t>
            </a:r>
          </a:p>
        </p:txBody>
      </p:sp>
      <p:sp>
        <p:nvSpPr>
          <p:cNvPr id="4" name="Content Placeholder 3"/>
          <p:cNvSpPr>
            <a:spLocks noGrp="1"/>
          </p:cNvSpPr>
          <p:nvPr>
            <p:ph sz="half" idx="2"/>
          </p:nvPr>
        </p:nvSpPr>
        <p:spPr>
          <a:xfrm>
            <a:off x="251520" y="5085184"/>
            <a:ext cx="8640960" cy="4525963"/>
          </a:xfrm>
        </p:spPr>
        <p:txBody>
          <a:bodyPr>
            <a:normAutofit/>
          </a:bodyPr>
          <a:lstStyle/>
          <a:p>
            <a:pPr marL="0" indent="0">
              <a:buNone/>
            </a:pPr>
            <a:r>
              <a:rPr lang="en-GB" sz="2400" dirty="0"/>
              <a:t>At the end of the team away day, staff made pledges to the patients and the ward which are personalised and displayed for all visitors to the ward to see.</a:t>
            </a:r>
          </a:p>
        </p:txBody>
      </p:sp>
      <p:pic>
        <p:nvPicPr>
          <p:cNvPr id="6" name="Picture 2" descr="C:\Users\greene\AppData\Local\Microsoft\Windows\Temporary Internet Files\Content.Outlook\NCRSL71K\IMG_0036 (5).JPG"/>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r="3366" b="4919"/>
          <a:stretch/>
        </p:blipFill>
        <p:spPr bwMode="auto">
          <a:xfrm>
            <a:off x="2195736" y="1340768"/>
            <a:ext cx="4968552" cy="3695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156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Discussion (1)</a:t>
            </a:r>
          </a:p>
        </p:txBody>
      </p:sp>
      <p:sp>
        <p:nvSpPr>
          <p:cNvPr id="4" name="Content Placeholder 3"/>
          <p:cNvSpPr>
            <a:spLocks noGrp="1"/>
          </p:cNvSpPr>
          <p:nvPr>
            <p:ph sz="half" idx="2"/>
          </p:nvPr>
        </p:nvSpPr>
        <p:spPr/>
        <p:txBody>
          <a:bodyPr>
            <a:noAutofit/>
          </a:bodyPr>
          <a:lstStyle/>
          <a:p>
            <a:r>
              <a:rPr lang="en-GB" sz="2400" dirty="0"/>
              <a:t>Following the away day, it was if a lightening bolt had struck.  Everyone was full of positivity</a:t>
            </a:r>
          </a:p>
          <a:p>
            <a:r>
              <a:rPr lang="en-GB" sz="2400" dirty="0"/>
              <a:t>We had a joint vision for the ward</a:t>
            </a:r>
          </a:p>
          <a:p>
            <a:r>
              <a:rPr lang="en-GB" sz="2400" dirty="0"/>
              <a:t>Care, standards and team work improved</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401070"/>
            <a:ext cx="4038600" cy="2924222"/>
          </a:xfrm>
          <a:prstGeom prst="rect">
            <a:avLst/>
          </a:prstGeom>
        </p:spPr>
      </p:pic>
    </p:spTree>
    <p:extLst>
      <p:ext uri="{BB962C8B-B14F-4D97-AF65-F5344CB8AC3E}">
        <p14:creationId xmlns:p14="http://schemas.microsoft.com/office/powerpoint/2010/main" val="528023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Discussion(2)</a:t>
            </a:r>
          </a:p>
        </p:txBody>
      </p:sp>
      <p:sp>
        <p:nvSpPr>
          <p:cNvPr id="4" name="Content Placeholder 3"/>
          <p:cNvSpPr>
            <a:spLocks noGrp="1"/>
          </p:cNvSpPr>
          <p:nvPr>
            <p:ph sz="half" idx="2"/>
          </p:nvPr>
        </p:nvSpPr>
        <p:spPr>
          <a:xfrm>
            <a:off x="278643" y="1468041"/>
            <a:ext cx="3789301" cy="4481240"/>
          </a:xfrm>
        </p:spPr>
        <p:txBody>
          <a:bodyPr>
            <a:noAutofit/>
          </a:bodyPr>
          <a:lstStyle/>
          <a:p>
            <a:r>
              <a:rPr lang="en-GB" sz="2400" dirty="0"/>
              <a:t>All team members became united and supported each other</a:t>
            </a:r>
          </a:p>
          <a:p>
            <a:r>
              <a:rPr lang="en-GB" sz="2400" dirty="0"/>
              <a:t>Work was allocated and completed in a fair and timely manner </a:t>
            </a:r>
          </a:p>
          <a:p>
            <a:r>
              <a:rPr lang="en-GB" sz="2400" dirty="0"/>
              <a:t>Patients and relatives appeared happier</a:t>
            </a:r>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6771" b="-5734"/>
          <a:stretch/>
        </p:blipFill>
        <p:spPr>
          <a:xfrm>
            <a:off x="4572000" y="1398599"/>
            <a:ext cx="4267394" cy="3456384"/>
          </a:xfrm>
          <a:prstGeom prst="rect">
            <a:avLst/>
          </a:prstGeom>
        </p:spPr>
      </p:pic>
    </p:spTree>
    <p:extLst>
      <p:ext uri="{BB962C8B-B14F-4D97-AF65-F5344CB8AC3E}">
        <p14:creationId xmlns:p14="http://schemas.microsoft.com/office/powerpoint/2010/main" val="3271780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Discussion(3)</a:t>
            </a:r>
          </a:p>
        </p:txBody>
      </p:sp>
      <p:sp>
        <p:nvSpPr>
          <p:cNvPr id="4" name="Content Placeholder 3"/>
          <p:cNvSpPr>
            <a:spLocks noGrp="1"/>
          </p:cNvSpPr>
          <p:nvPr>
            <p:ph sz="half" idx="2"/>
          </p:nvPr>
        </p:nvSpPr>
        <p:spPr>
          <a:xfrm>
            <a:off x="251520" y="1166018"/>
            <a:ext cx="8568952" cy="4525963"/>
          </a:xfrm>
        </p:spPr>
        <p:txBody>
          <a:bodyPr>
            <a:normAutofit/>
          </a:bodyPr>
          <a:lstStyle/>
          <a:p>
            <a:pPr marL="0" indent="0">
              <a:buNone/>
            </a:pPr>
            <a:r>
              <a:rPr lang="en-GB" sz="2400" dirty="0"/>
              <a:t>Patients, relatives and staff questionnaires were sent back out 4 months later with a 100% positive response.</a:t>
            </a:r>
          </a:p>
        </p:txBody>
      </p:sp>
      <p:pic>
        <p:nvPicPr>
          <p:cNvPr id="5" name="Content Placeholder 4"/>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132856"/>
            <a:ext cx="5626968" cy="423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601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Discussion(4)</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212061154"/>
              </p:ext>
            </p:extLst>
          </p:nvPr>
        </p:nvGraphicFramePr>
        <p:xfrm>
          <a:off x="2411760" y="1844824"/>
          <a:ext cx="4176464" cy="4603981"/>
        </p:xfrm>
        <a:graphic>
          <a:graphicData uri="http://schemas.openxmlformats.org/drawingml/2006/table">
            <a:tbl>
              <a:tblPr firstRow="1" firstCol="1" bandRow="1">
                <a:tableStyleId>{5C22544A-7EE6-4342-B048-85BDC9FD1C3A}</a:tableStyleId>
              </a:tblPr>
              <a:tblGrid>
                <a:gridCol w="1084902">
                  <a:extLst>
                    <a:ext uri="{9D8B030D-6E8A-4147-A177-3AD203B41FA5}">
                      <a16:colId xmlns:a16="http://schemas.microsoft.com/office/drawing/2014/main" val="20000"/>
                    </a:ext>
                  </a:extLst>
                </a:gridCol>
                <a:gridCol w="1933246">
                  <a:extLst>
                    <a:ext uri="{9D8B030D-6E8A-4147-A177-3AD203B41FA5}">
                      <a16:colId xmlns:a16="http://schemas.microsoft.com/office/drawing/2014/main" val="20001"/>
                    </a:ext>
                  </a:extLst>
                </a:gridCol>
                <a:gridCol w="1158316">
                  <a:extLst>
                    <a:ext uri="{9D8B030D-6E8A-4147-A177-3AD203B41FA5}">
                      <a16:colId xmlns:a16="http://schemas.microsoft.com/office/drawing/2014/main" val="20002"/>
                    </a:ext>
                  </a:extLst>
                </a:gridCol>
              </a:tblGrid>
              <a:tr h="509021">
                <a:tc>
                  <a:txBody>
                    <a:bodyPr/>
                    <a:lstStyle/>
                    <a:p>
                      <a:pPr>
                        <a:lnSpc>
                          <a:spcPct val="115000"/>
                        </a:lnSpc>
                        <a:spcAft>
                          <a:spcPts val="0"/>
                        </a:spcAft>
                      </a:pPr>
                      <a:r>
                        <a:rPr lang="en-GB" sz="700" kern="1200" dirty="0">
                          <a:effectLst/>
                        </a:rPr>
                        <a:t>A) People in my team have dissimilar values and interests and beliefs</a:t>
                      </a:r>
                      <a:endParaRPr lang="en-GB" sz="700" dirty="0">
                        <a:effectLst/>
                        <a:latin typeface="Calibri"/>
                        <a:ea typeface="Calibri"/>
                        <a:cs typeface="Times New Roman"/>
                      </a:endParaRPr>
                    </a:p>
                  </a:txBody>
                  <a:tcPr marL="42595" marR="42595" marT="5916" marB="0" anchor="ctr"/>
                </a:tc>
                <a:tc>
                  <a:txBody>
                    <a:bodyPr/>
                    <a:lstStyle/>
                    <a:p>
                      <a:pPr algn="ctr">
                        <a:lnSpc>
                          <a:spcPct val="115000"/>
                        </a:lnSpc>
                        <a:spcAft>
                          <a:spcPts val="0"/>
                        </a:spcAft>
                      </a:pPr>
                      <a:r>
                        <a:rPr lang="en-GB" sz="1000" kern="1200" dirty="0">
                          <a:effectLst/>
                        </a:rPr>
                        <a:t>1      2      3      </a:t>
                      </a:r>
                      <a:r>
                        <a:rPr lang="en-GB" sz="1000" kern="1200" dirty="0">
                          <a:effectLst/>
                          <a:highlight>
                            <a:srgbClr val="FF0000"/>
                          </a:highlight>
                        </a:rPr>
                        <a:t>4</a:t>
                      </a:r>
                      <a:r>
                        <a:rPr lang="en-GB" sz="1000" kern="1200" dirty="0">
                          <a:effectLst/>
                        </a:rPr>
                        <a:t>      5</a:t>
                      </a:r>
                      <a:endParaRPr lang="en-GB" sz="700" dirty="0">
                        <a:effectLst/>
                        <a:latin typeface="Calibri"/>
                        <a:ea typeface="Calibri"/>
                        <a:cs typeface="Times New Roman"/>
                      </a:endParaRPr>
                    </a:p>
                  </a:txBody>
                  <a:tcPr marL="42595" marR="42595" marT="5916" marB="0" anchor="ctr"/>
                </a:tc>
                <a:tc>
                  <a:txBody>
                    <a:bodyPr/>
                    <a:lstStyle/>
                    <a:p>
                      <a:pPr>
                        <a:lnSpc>
                          <a:spcPct val="115000"/>
                        </a:lnSpc>
                        <a:spcAft>
                          <a:spcPts val="0"/>
                        </a:spcAft>
                      </a:pPr>
                      <a:r>
                        <a:rPr lang="en-GB" sz="700" kern="1200" dirty="0">
                          <a:effectLst/>
                        </a:rPr>
                        <a:t>People in my team share values, interests and beliefs</a:t>
                      </a:r>
                      <a:endParaRPr lang="en-GB" sz="700" dirty="0">
                        <a:effectLst/>
                        <a:latin typeface="Calibri"/>
                        <a:ea typeface="Calibri"/>
                        <a:cs typeface="Times New Roman"/>
                      </a:endParaRPr>
                    </a:p>
                  </a:txBody>
                  <a:tcPr marL="42595" marR="42595" marT="5916" marB="0"/>
                </a:tc>
                <a:extLst>
                  <a:ext uri="{0D108BD9-81ED-4DB2-BD59-A6C34878D82A}">
                    <a16:rowId xmlns:a16="http://schemas.microsoft.com/office/drawing/2014/main" val="10000"/>
                  </a:ext>
                </a:extLst>
              </a:tr>
              <a:tr h="385057">
                <a:tc>
                  <a:txBody>
                    <a:bodyPr/>
                    <a:lstStyle/>
                    <a:p>
                      <a:pPr>
                        <a:lnSpc>
                          <a:spcPct val="115000"/>
                        </a:lnSpc>
                        <a:spcAft>
                          <a:spcPts val="0"/>
                        </a:spcAft>
                      </a:pPr>
                      <a:r>
                        <a:rPr lang="en-GB" sz="700" kern="1200" dirty="0">
                          <a:effectLst/>
                        </a:rPr>
                        <a:t>B) People in my team break rank and go it alone</a:t>
                      </a:r>
                      <a:endParaRPr lang="en-GB" sz="700" dirty="0">
                        <a:effectLst/>
                        <a:latin typeface="Calibri"/>
                        <a:ea typeface="Calibri"/>
                        <a:cs typeface="Times New Roman"/>
                      </a:endParaRPr>
                    </a:p>
                  </a:txBody>
                  <a:tcPr marL="42595" marR="42595" marT="5916" marB="0" anchor="ctr"/>
                </a:tc>
                <a:tc>
                  <a:txBody>
                    <a:bodyPr/>
                    <a:lstStyle/>
                    <a:p>
                      <a:pPr algn="ctr">
                        <a:lnSpc>
                          <a:spcPct val="115000"/>
                        </a:lnSpc>
                        <a:spcAft>
                          <a:spcPts val="0"/>
                        </a:spcAft>
                      </a:pPr>
                      <a:r>
                        <a:rPr lang="en-GB" sz="1000" kern="1200" dirty="0">
                          <a:effectLst/>
                        </a:rPr>
                        <a:t>1      2      3      </a:t>
                      </a:r>
                      <a:r>
                        <a:rPr lang="en-GB" sz="1000" kern="1200" dirty="0">
                          <a:effectLst/>
                          <a:highlight>
                            <a:srgbClr val="FF0000"/>
                          </a:highlight>
                        </a:rPr>
                        <a:t>4</a:t>
                      </a:r>
                      <a:r>
                        <a:rPr lang="en-GB" sz="1000" kern="1200" dirty="0">
                          <a:effectLst/>
                        </a:rPr>
                        <a:t>      5</a:t>
                      </a:r>
                      <a:endParaRPr lang="en-GB" sz="700" dirty="0">
                        <a:effectLst/>
                        <a:latin typeface="Calibri"/>
                        <a:ea typeface="Calibri"/>
                        <a:cs typeface="Times New Roman"/>
                      </a:endParaRPr>
                    </a:p>
                  </a:txBody>
                  <a:tcPr marL="42595" marR="42595" marT="5916" marB="0" anchor="ctr"/>
                </a:tc>
                <a:tc>
                  <a:txBody>
                    <a:bodyPr/>
                    <a:lstStyle/>
                    <a:p>
                      <a:pPr>
                        <a:lnSpc>
                          <a:spcPct val="115000"/>
                        </a:lnSpc>
                        <a:spcAft>
                          <a:spcPts val="0"/>
                        </a:spcAft>
                      </a:pPr>
                      <a:r>
                        <a:rPr lang="en-GB" sz="700" kern="1200" dirty="0">
                          <a:effectLst/>
                        </a:rPr>
                        <a:t>People in my team pull together</a:t>
                      </a:r>
                      <a:endParaRPr lang="en-GB" sz="700" dirty="0">
                        <a:effectLst/>
                        <a:latin typeface="Calibri"/>
                        <a:ea typeface="Calibri"/>
                        <a:cs typeface="Times New Roman"/>
                      </a:endParaRPr>
                    </a:p>
                  </a:txBody>
                  <a:tcPr marL="42595" marR="42595" marT="5916" marB="0"/>
                </a:tc>
                <a:extLst>
                  <a:ext uri="{0D108BD9-81ED-4DB2-BD59-A6C34878D82A}">
                    <a16:rowId xmlns:a16="http://schemas.microsoft.com/office/drawing/2014/main" val="10001"/>
                  </a:ext>
                </a:extLst>
              </a:tr>
              <a:tr h="509021">
                <a:tc>
                  <a:txBody>
                    <a:bodyPr/>
                    <a:lstStyle/>
                    <a:p>
                      <a:pPr>
                        <a:lnSpc>
                          <a:spcPct val="115000"/>
                        </a:lnSpc>
                        <a:spcAft>
                          <a:spcPts val="0"/>
                        </a:spcAft>
                      </a:pPr>
                      <a:r>
                        <a:rPr lang="en-GB" sz="700" kern="1200" dirty="0">
                          <a:effectLst/>
                        </a:rPr>
                        <a:t>C) Individuals in my team operate alone and there is conflict between them. </a:t>
                      </a:r>
                      <a:endParaRPr lang="en-GB" sz="700" dirty="0">
                        <a:effectLst/>
                        <a:latin typeface="Calibri"/>
                        <a:ea typeface="Calibri"/>
                        <a:cs typeface="Times New Roman"/>
                      </a:endParaRPr>
                    </a:p>
                  </a:txBody>
                  <a:tcPr marL="42595" marR="42595" marT="5916" marB="0" anchor="ctr"/>
                </a:tc>
                <a:tc>
                  <a:txBody>
                    <a:bodyPr/>
                    <a:lstStyle/>
                    <a:p>
                      <a:pPr algn="ctr">
                        <a:lnSpc>
                          <a:spcPct val="115000"/>
                        </a:lnSpc>
                        <a:spcAft>
                          <a:spcPts val="0"/>
                        </a:spcAft>
                      </a:pPr>
                      <a:r>
                        <a:rPr lang="en-GB" sz="1000" kern="1200" dirty="0">
                          <a:effectLst/>
                        </a:rPr>
                        <a:t>1      2      3      4      </a:t>
                      </a:r>
                      <a:r>
                        <a:rPr lang="en-GB" sz="1000" kern="1200" dirty="0">
                          <a:effectLst/>
                          <a:highlight>
                            <a:srgbClr val="FF0000"/>
                          </a:highlight>
                        </a:rPr>
                        <a:t>5</a:t>
                      </a:r>
                      <a:endParaRPr lang="en-GB" sz="700" dirty="0">
                        <a:effectLst/>
                        <a:latin typeface="Calibri"/>
                        <a:ea typeface="Calibri"/>
                        <a:cs typeface="Times New Roman"/>
                      </a:endParaRPr>
                    </a:p>
                  </a:txBody>
                  <a:tcPr marL="42595" marR="42595" marT="5916" marB="0" anchor="ctr"/>
                </a:tc>
                <a:tc>
                  <a:txBody>
                    <a:bodyPr/>
                    <a:lstStyle/>
                    <a:p>
                      <a:pPr>
                        <a:lnSpc>
                          <a:spcPct val="115000"/>
                        </a:lnSpc>
                        <a:spcAft>
                          <a:spcPts val="0"/>
                        </a:spcAft>
                      </a:pPr>
                      <a:r>
                        <a:rPr lang="en-GB" sz="700" kern="1200" dirty="0">
                          <a:effectLst/>
                        </a:rPr>
                        <a:t>There is community spirit and co-operation in my team</a:t>
                      </a:r>
                      <a:endParaRPr lang="en-GB" sz="700" dirty="0">
                        <a:effectLst/>
                        <a:latin typeface="Calibri"/>
                        <a:ea typeface="Calibri"/>
                        <a:cs typeface="Times New Roman"/>
                      </a:endParaRPr>
                    </a:p>
                  </a:txBody>
                  <a:tcPr marL="42595" marR="42595" marT="5916" marB="0"/>
                </a:tc>
                <a:extLst>
                  <a:ext uri="{0D108BD9-81ED-4DB2-BD59-A6C34878D82A}">
                    <a16:rowId xmlns:a16="http://schemas.microsoft.com/office/drawing/2014/main" val="10002"/>
                  </a:ext>
                </a:extLst>
              </a:tr>
              <a:tr h="253085">
                <a:tc>
                  <a:txBody>
                    <a:bodyPr/>
                    <a:lstStyle/>
                    <a:p>
                      <a:pPr>
                        <a:lnSpc>
                          <a:spcPct val="115000"/>
                        </a:lnSpc>
                        <a:spcAft>
                          <a:spcPts val="0"/>
                        </a:spcAft>
                      </a:pPr>
                      <a:r>
                        <a:rPr lang="en-GB" sz="700" kern="1200" dirty="0">
                          <a:effectLst/>
                        </a:rPr>
                        <a:t>D) My team is ruled by standards of the past</a:t>
                      </a:r>
                      <a:endParaRPr lang="en-GB" sz="700" dirty="0">
                        <a:effectLst/>
                        <a:latin typeface="Calibri"/>
                        <a:ea typeface="Calibri"/>
                        <a:cs typeface="Times New Roman"/>
                      </a:endParaRPr>
                    </a:p>
                  </a:txBody>
                  <a:tcPr marL="42595" marR="42595" marT="5916" marB="0" anchor="ctr"/>
                </a:tc>
                <a:tc>
                  <a:txBody>
                    <a:bodyPr/>
                    <a:lstStyle/>
                    <a:p>
                      <a:pPr algn="ctr">
                        <a:lnSpc>
                          <a:spcPct val="115000"/>
                        </a:lnSpc>
                        <a:spcAft>
                          <a:spcPts val="0"/>
                        </a:spcAft>
                      </a:pPr>
                      <a:r>
                        <a:rPr lang="en-GB" sz="1000" kern="1200" dirty="0">
                          <a:effectLst/>
                        </a:rPr>
                        <a:t>1      2      3      4      </a:t>
                      </a:r>
                      <a:r>
                        <a:rPr lang="en-GB" sz="1000" kern="1200" dirty="0">
                          <a:effectLst/>
                          <a:highlight>
                            <a:srgbClr val="FF0000"/>
                          </a:highlight>
                        </a:rPr>
                        <a:t>5</a:t>
                      </a:r>
                      <a:endParaRPr lang="en-GB" sz="700" dirty="0">
                        <a:effectLst/>
                        <a:latin typeface="Calibri"/>
                        <a:ea typeface="Calibri"/>
                        <a:cs typeface="Times New Roman"/>
                      </a:endParaRPr>
                    </a:p>
                  </a:txBody>
                  <a:tcPr marL="42595" marR="42595" marT="5916" marB="0" anchor="ctr"/>
                </a:tc>
                <a:tc>
                  <a:txBody>
                    <a:bodyPr/>
                    <a:lstStyle/>
                    <a:p>
                      <a:pPr>
                        <a:lnSpc>
                          <a:spcPct val="115000"/>
                        </a:lnSpc>
                        <a:spcAft>
                          <a:spcPts val="0"/>
                        </a:spcAft>
                      </a:pPr>
                      <a:r>
                        <a:rPr lang="en-GB" sz="700" kern="1200" dirty="0">
                          <a:effectLst/>
                        </a:rPr>
                        <a:t>My team is ruled by visions of the future</a:t>
                      </a:r>
                      <a:endParaRPr lang="en-GB" sz="700" dirty="0">
                        <a:effectLst/>
                        <a:latin typeface="Calibri"/>
                        <a:ea typeface="Calibri"/>
                        <a:cs typeface="Times New Roman"/>
                      </a:endParaRPr>
                    </a:p>
                  </a:txBody>
                  <a:tcPr marL="42595" marR="42595" marT="5916" marB="0"/>
                </a:tc>
                <a:extLst>
                  <a:ext uri="{0D108BD9-81ED-4DB2-BD59-A6C34878D82A}">
                    <a16:rowId xmlns:a16="http://schemas.microsoft.com/office/drawing/2014/main" val="10003"/>
                  </a:ext>
                </a:extLst>
              </a:tr>
              <a:tr h="385057">
                <a:tc>
                  <a:txBody>
                    <a:bodyPr/>
                    <a:lstStyle/>
                    <a:p>
                      <a:pPr>
                        <a:lnSpc>
                          <a:spcPct val="115000"/>
                        </a:lnSpc>
                        <a:spcAft>
                          <a:spcPts val="0"/>
                        </a:spcAft>
                      </a:pPr>
                      <a:r>
                        <a:rPr lang="en-GB" sz="700" kern="1200" dirty="0">
                          <a:effectLst/>
                        </a:rPr>
                        <a:t>E) Meetings are an aspect of the culture in my team</a:t>
                      </a:r>
                      <a:endParaRPr lang="en-GB" sz="700" dirty="0">
                        <a:effectLst/>
                        <a:latin typeface="Calibri"/>
                        <a:ea typeface="Calibri"/>
                        <a:cs typeface="Times New Roman"/>
                      </a:endParaRPr>
                    </a:p>
                  </a:txBody>
                  <a:tcPr marL="42595" marR="42595" marT="5916" marB="0" anchor="ctr"/>
                </a:tc>
                <a:tc>
                  <a:txBody>
                    <a:bodyPr/>
                    <a:lstStyle/>
                    <a:p>
                      <a:pPr algn="ctr">
                        <a:lnSpc>
                          <a:spcPct val="115000"/>
                        </a:lnSpc>
                        <a:spcAft>
                          <a:spcPts val="0"/>
                        </a:spcAft>
                      </a:pPr>
                      <a:r>
                        <a:rPr lang="en-GB" sz="1000" kern="1200" dirty="0">
                          <a:effectLst/>
                        </a:rPr>
                        <a:t>1      2      3      </a:t>
                      </a:r>
                      <a:r>
                        <a:rPr lang="en-GB" sz="1000" kern="1200" dirty="0">
                          <a:effectLst/>
                          <a:highlight>
                            <a:srgbClr val="FF0000"/>
                          </a:highlight>
                        </a:rPr>
                        <a:t>4</a:t>
                      </a:r>
                      <a:r>
                        <a:rPr lang="en-GB" sz="1000" kern="1200" dirty="0">
                          <a:effectLst/>
                        </a:rPr>
                        <a:t>      5</a:t>
                      </a:r>
                      <a:endParaRPr lang="en-GB" sz="700" dirty="0">
                        <a:effectLst/>
                        <a:latin typeface="Calibri"/>
                        <a:ea typeface="Calibri"/>
                        <a:cs typeface="Times New Roman"/>
                      </a:endParaRPr>
                    </a:p>
                  </a:txBody>
                  <a:tcPr marL="42595" marR="42595" marT="5916" marB="0" anchor="ctr"/>
                </a:tc>
                <a:tc>
                  <a:txBody>
                    <a:bodyPr/>
                    <a:lstStyle/>
                    <a:p>
                      <a:pPr>
                        <a:lnSpc>
                          <a:spcPct val="115000"/>
                        </a:lnSpc>
                        <a:spcAft>
                          <a:spcPts val="0"/>
                        </a:spcAft>
                      </a:pPr>
                      <a:r>
                        <a:rPr lang="en-GB" sz="700" kern="1200" dirty="0">
                          <a:effectLst/>
                        </a:rPr>
                        <a:t>Working in small teams is an aspect of the culture in my team</a:t>
                      </a:r>
                      <a:endParaRPr lang="en-GB" sz="700" dirty="0">
                        <a:effectLst/>
                        <a:latin typeface="Calibri"/>
                        <a:ea typeface="Calibri"/>
                        <a:cs typeface="Times New Roman"/>
                      </a:endParaRPr>
                    </a:p>
                  </a:txBody>
                  <a:tcPr marL="42595" marR="42595" marT="5916" marB="0"/>
                </a:tc>
                <a:extLst>
                  <a:ext uri="{0D108BD9-81ED-4DB2-BD59-A6C34878D82A}">
                    <a16:rowId xmlns:a16="http://schemas.microsoft.com/office/drawing/2014/main" val="10004"/>
                  </a:ext>
                </a:extLst>
              </a:tr>
              <a:tr h="385057">
                <a:tc>
                  <a:txBody>
                    <a:bodyPr/>
                    <a:lstStyle/>
                    <a:p>
                      <a:pPr>
                        <a:lnSpc>
                          <a:spcPct val="115000"/>
                        </a:lnSpc>
                        <a:spcAft>
                          <a:spcPts val="0"/>
                        </a:spcAft>
                      </a:pPr>
                      <a:r>
                        <a:rPr lang="en-GB" sz="700" kern="1200" dirty="0">
                          <a:effectLst/>
                        </a:rPr>
                        <a:t>F) In my team there are winners and losers, them and us</a:t>
                      </a:r>
                      <a:endParaRPr lang="en-GB" sz="700" dirty="0">
                        <a:effectLst/>
                        <a:latin typeface="Calibri"/>
                        <a:ea typeface="Calibri"/>
                        <a:cs typeface="Times New Roman"/>
                      </a:endParaRPr>
                    </a:p>
                  </a:txBody>
                  <a:tcPr marL="42595" marR="42595" marT="5916" marB="0" anchor="ctr"/>
                </a:tc>
                <a:tc>
                  <a:txBody>
                    <a:bodyPr/>
                    <a:lstStyle/>
                    <a:p>
                      <a:pPr algn="ctr">
                        <a:lnSpc>
                          <a:spcPct val="115000"/>
                        </a:lnSpc>
                        <a:spcAft>
                          <a:spcPts val="0"/>
                        </a:spcAft>
                      </a:pPr>
                      <a:r>
                        <a:rPr lang="en-GB" sz="1000" kern="1200" dirty="0">
                          <a:effectLst/>
                        </a:rPr>
                        <a:t>1      2      3      </a:t>
                      </a:r>
                      <a:r>
                        <a:rPr lang="en-GB" sz="1000" kern="1200" dirty="0">
                          <a:effectLst/>
                          <a:highlight>
                            <a:srgbClr val="FF0000"/>
                          </a:highlight>
                        </a:rPr>
                        <a:t>4</a:t>
                      </a:r>
                      <a:r>
                        <a:rPr lang="en-GB" sz="1000" kern="1200" dirty="0">
                          <a:effectLst/>
                        </a:rPr>
                        <a:t>      5</a:t>
                      </a:r>
                      <a:endParaRPr lang="en-GB" sz="700" dirty="0">
                        <a:effectLst/>
                        <a:latin typeface="Calibri"/>
                        <a:ea typeface="Calibri"/>
                        <a:cs typeface="Times New Roman"/>
                      </a:endParaRPr>
                    </a:p>
                  </a:txBody>
                  <a:tcPr marL="42595" marR="42595" marT="5916" marB="0" anchor="ctr"/>
                </a:tc>
                <a:tc>
                  <a:txBody>
                    <a:bodyPr/>
                    <a:lstStyle/>
                    <a:p>
                      <a:pPr>
                        <a:lnSpc>
                          <a:spcPct val="115000"/>
                        </a:lnSpc>
                        <a:spcAft>
                          <a:spcPts val="0"/>
                        </a:spcAft>
                      </a:pPr>
                      <a:r>
                        <a:rPr lang="en-GB" sz="700" kern="1200" dirty="0">
                          <a:effectLst/>
                        </a:rPr>
                        <a:t>People confront and move beyond their differences in my team</a:t>
                      </a:r>
                      <a:endParaRPr lang="en-GB" sz="700" dirty="0">
                        <a:effectLst/>
                        <a:latin typeface="Calibri"/>
                        <a:ea typeface="Calibri"/>
                        <a:cs typeface="Times New Roman"/>
                      </a:endParaRPr>
                    </a:p>
                  </a:txBody>
                  <a:tcPr marL="42595" marR="42595" marT="5916" marB="0"/>
                </a:tc>
                <a:extLst>
                  <a:ext uri="{0D108BD9-81ED-4DB2-BD59-A6C34878D82A}">
                    <a16:rowId xmlns:a16="http://schemas.microsoft.com/office/drawing/2014/main" val="10005"/>
                  </a:ext>
                </a:extLst>
              </a:tr>
              <a:tr h="257615">
                <a:tc>
                  <a:txBody>
                    <a:bodyPr/>
                    <a:lstStyle/>
                    <a:p>
                      <a:pPr>
                        <a:lnSpc>
                          <a:spcPct val="115000"/>
                        </a:lnSpc>
                        <a:spcAft>
                          <a:spcPts val="0"/>
                        </a:spcAft>
                      </a:pPr>
                      <a:r>
                        <a:rPr lang="en-GB" sz="700" kern="1200" dirty="0">
                          <a:effectLst/>
                        </a:rPr>
                        <a:t>G) My team is anti-change</a:t>
                      </a:r>
                      <a:endParaRPr lang="en-GB" sz="700" dirty="0">
                        <a:effectLst/>
                        <a:latin typeface="Calibri"/>
                        <a:ea typeface="Calibri"/>
                        <a:cs typeface="Times New Roman"/>
                      </a:endParaRPr>
                    </a:p>
                  </a:txBody>
                  <a:tcPr marL="42595" marR="42595" marT="5916" marB="0" anchor="ctr"/>
                </a:tc>
                <a:tc>
                  <a:txBody>
                    <a:bodyPr/>
                    <a:lstStyle/>
                    <a:p>
                      <a:pPr algn="ctr">
                        <a:lnSpc>
                          <a:spcPct val="115000"/>
                        </a:lnSpc>
                        <a:spcAft>
                          <a:spcPts val="0"/>
                        </a:spcAft>
                      </a:pPr>
                      <a:r>
                        <a:rPr lang="en-GB" sz="1000" kern="1200" dirty="0">
                          <a:effectLst/>
                        </a:rPr>
                        <a:t>1      2      3      </a:t>
                      </a:r>
                      <a:r>
                        <a:rPr lang="en-GB" sz="1000" kern="1200" dirty="0">
                          <a:effectLst/>
                          <a:highlight>
                            <a:srgbClr val="FF0000"/>
                          </a:highlight>
                        </a:rPr>
                        <a:t>4</a:t>
                      </a:r>
                      <a:r>
                        <a:rPr lang="en-GB" sz="1000" kern="1200" dirty="0">
                          <a:effectLst/>
                        </a:rPr>
                        <a:t>      5</a:t>
                      </a:r>
                      <a:endParaRPr lang="en-GB" sz="700" dirty="0">
                        <a:effectLst/>
                        <a:latin typeface="Calibri"/>
                        <a:ea typeface="Calibri"/>
                        <a:cs typeface="Times New Roman"/>
                      </a:endParaRPr>
                    </a:p>
                  </a:txBody>
                  <a:tcPr marL="42595" marR="42595" marT="5916" marB="0" anchor="ctr"/>
                </a:tc>
                <a:tc>
                  <a:txBody>
                    <a:bodyPr/>
                    <a:lstStyle/>
                    <a:p>
                      <a:pPr>
                        <a:lnSpc>
                          <a:spcPct val="115000"/>
                        </a:lnSpc>
                        <a:spcAft>
                          <a:spcPts val="0"/>
                        </a:spcAft>
                      </a:pPr>
                      <a:r>
                        <a:rPr lang="en-GB" sz="700" kern="1200" dirty="0">
                          <a:effectLst/>
                        </a:rPr>
                        <a:t>My team is change orientated. </a:t>
                      </a:r>
                      <a:endParaRPr lang="en-GB" sz="700" dirty="0">
                        <a:effectLst/>
                        <a:latin typeface="Calibri"/>
                        <a:ea typeface="Calibri"/>
                        <a:cs typeface="Times New Roman"/>
                      </a:endParaRPr>
                    </a:p>
                  </a:txBody>
                  <a:tcPr marL="42595" marR="42595" marT="5916" marB="0"/>
                </a:tc>
                <a:extLst>
                  <a:ext uri="{0D108BD9-81ED-4DB2-BD59-A6C34878D82A}">
                    <a16:rowId xmlns:a16="http://schemas.microsoft.com/office/drawing/2014/main" val="10006"/>
                  </a:ext>
                </a:extLst>
              </a:tr>
              <a:tr h="383318">
                <a:tc>
                  <a:txBody>
                    <a:bodyPr/>
                    <a:lstStyle/>
                    <a:p>
                      <a:pPr>
                        <a:lnSpc>
                          <a:spcPct val="115000"/>
                        </a:lnSpc>
                        <a:spcAft>
                          <a:spcPts val="0"/>
                        </a:spcAft>
                      </a:pPr>
                      <a:r>
                        <a:rPr lang="en-GB" sz="700" kern="1200" dirty="0">
                          <a:effectLst/>
                        </a:rPr>
                        <a:t>H) There is weak coordination in my team</a:t>
                      </a:r>
                      <a:endParaRPr lang="en-GB" sz="700" dirty="0">
                        <a:effectLst/>
                        <a:latin typeface="Calibri"/>
                        <a:ea typeface="Calibri"/>
                        <a:cs typeface="Times New Roman"/>
                      </a:endParaRPr>
                    </a:p>
                  </a:txBody>
                  <a:tcPr marL="42595" marR="42595" marT="5916" marB="0" anchor="ctr"/>
                </a:tc>
                <a:tc>
                  <a:txBody>
                    <a:bodyPr/>
                    <a:lstStyle/>
                    <a:p>
                      <a:pPr algn="ctr">
                        <a:lnSpc>
                          <a:spcPct val="115000"/>
                        </a:lnSpc>
                        <a:spcAft>
                          <a:spcPts val="0"/>
                        </a:spcAft>
                      </a:pPr>
                      <a:r>
                        <a:rPr lang="en-GB" sz="1000" kern="1200" dirty="0">
                          <a:effectLst/>
                        </a:rPr>
                        <a:t>1      2      3      4      </a:t>
                      </a:r>
                      <a:r>
                        <a:rPr lang="en-GB" sz="1000" kern="1200" dirty="0">
                          <a:effectLst/>
                          <a:highlight>
                            <a:srgbClr val="FF0000"/>
                          </a:highlight>
                        </a:rPr>
                        <a:t>5</a:t>
                      </a:r>
                      <a:endParaRPr lang="en-GB" sz="700" dirty="0">
                        <a:effectLst/>
                        <a:latin typeface="Calibri"/>
                        <a:ea typeface="Calibri"/>
                        <a:cs typeface="Times New Roman"/>
                      </a:endParaRPr>
                    </a:p>
                  </a:txBody>
                  <a:tcPr marL="42595" marR="42595" marT="5916" marB="0" anchor="ctr"/>
                </a:tc>
                <a:tc>
                  <a:txBody>
                    <a:bodyPr/>
                    <a:lstStyle/>
                    <a:p>
                      <a:pPr>
                        <a:lnSpc>
                          <a:spcPct val="115000"/>
                        </a:lnSpc>
                        <a:spcAft>
                          <a:spcPts val="0"/>
                        </a:spcAft>
                      </a:pPr>
                      <a:r>
                        <a:rPr lang="en-GB" sz="700" kern="1200" dirty="0">
                          <a:effectLst/>
                        </a:rPr>
                        <a:t>There is strong coordination in my team</a:t>
                      </a:r>
                      <a:endParaRPr lang="en-GB" sz="700" dirty="0">
                        <a:effectLst/>
                        <a:latin typeface="Calibri"/>
                        <a:ea typeface="Calibri"/>
                        <a:cs typeface="Times New Roman"/>
                      </a:endParaRPr>
                    </a:p>
                  </a:txBody>
                  <a:tcPr marL="42595" marR="42595" marT="5916" marB="0"/>
                </a:tc>
                <a:extLst>
                  <a:ext uri="{0D108BD9-81ED-4DB2-BD59-A6C34878D82A}">
                    <a16:rowId xmlns:a16="http://schemas.microsoft.com/office/drawing/2014/main" val="10007"/>
                  </a:ext>
                </a:extLst>
              </a:tr>
              <a:tr h="385057">
                <a:tc>
                  <a:txBody>
                    <a:bodyPr/>
                    <a:lstStyle/>
                    <a:p>
                      <a:pPr>
                        <a:lnSpc>
                          <a:spcPct val="115000"/>
                        </a:lnSpc>
                        <a:spcAft>
                          <a:spcPts val="0"/>
                        </a:spcAft>
                      </a:pPr>
                      <a:r>
                        <a:rPr lang="en-GB" sz="700" kern="1200" dirty="0">
                          <a:effectLst/>
                        </a:rPr>
                        <a:t>I) My team is inward-looking and is focused on itself</a:t>
                      </a:r>
                      <a:endParaRPr lang="en-GB" sz="700" dirty="0">
                        <a:effectLst/>
                        <a:latin typeface="Calibri"/>
                        <a:ea typeface="Calibri"/>
                        <a:cs typeface="Times New Roman"/>
                      </a:endParaRPr>
                    </a:p>
                  </a:txBody>
                  <a:tcPr marL="42595" marR="42595" marT="5916" marB="0" anchor="ctr"/>
                </a:tc>
                <a:tc>
                  <a:txBody>
                    <a:bodyPr/>
                    <a:lstStyle/>
                    <a:p>
                      <a:pPr algn="ctr">
                        <a:lnSpc>
                          <a:spcPct val="115000"/>
                        </a:lnSpc>
                        <a:spcAft>
                          <a:spcPts val="0"/>
                        </a:spcAft>
                      </a:pPr>
                      <a:r>
                        <a:rPr lang="en-GB" sz="1000" kern="1200" dirty="0">
                          <a:effectLst/>
                        </a:rPr>
                        <a:t>1      2      3      </a:t>
                      </a:r>
                      <a:r>
                        <a:rPr lang="en-GB" sz="1000" kern="1200" dirty="0">
                          <a:effectLst/>
                          <a:highlight>
                            <a:srgbClr val="FF0000"/>
                          </a:highlight>
                        </a:rPr>
                        <a:t>4</a:t>
                      </a:r>
                      <a:r>
                        <a:rPr lang="en-GB" sz="1000" kern="1200" dirty="0">
                          <a:effectLst/>
                        </a:rPr>
                        <a:t>      5</a:t>
                      </a:r>
                      <a:endParaRPr lang="en-GB" sz="700" dirty="0">
                        <a:effectLst/>
                        <a:latin typeface="Calibri"/>
                        <a:ea typeface="Calibri"/>
                        <a:cs typeface="Times New Roman"/>
                      </a:endParaRPr>
                    </a:p>
                  </a:txBody>
                  <a:tcPr marL="42595" marR="42595" marT="5916" marB="0" anchor="ctr"/>
                </a:tc>
                <a:tc>
                  <a:txBody>
                    <a:bodyPr/>
                    <a:lstStyle/>
                    <a:p>
                      <a:pPr>
                        <a:lnSpc>
                          <a:spcPct val="115000"/>
                        </a:lnSpc>
                        <a:spcAft>
                          <a:spcPts val="0"/>
                        </a:spcAft>
                      </a:pPr>
                      <a:r>
                        <a:rPr lang="en-GB" sz="700" kern="1200" dirty="0">
                          <a:effectLst/>
                        </a:rPr>
                        <a:t>My team is outward-looking and does not focus on itself</a:t>
                      </a:r>
                      <a:endParaRPr lang="en-GB" sz="700" dirty="0">
                        <a:effectLst/>
                        <a:latin typeface="Calibri"/>
                        <a:ea typeface="Calibri"/>
                        <a:cs typeface="Times New Roman"/>
                      </a:endParaRPr>
                    </a:p>
                  </a:txBody>
                  <a:tcPr marL="42595" marR="42595" marT="5916" marB="0"/>
                </a:tc>
                <a:extLst>
                  <a:ext uri="{0D108BD9-81ED-4DB2-BD59-A6C34878D82A}">
                    <a16:rowId xmlns:a16="http://schemas.microsoft.com/office/drawing/2014/main" val="10008"/>
                  </a:ext>
                </a:extLst>
              </a:tr>
              <a:tr h="383318">
                <a:tc>
                  <a:txBody>
                    <a:bodyPr/>
                    <a:lstStyle/>
                    <a:p>
                      <a:pPr>
                        <a:lnSpc>
                          <a:spcPct val="115000"/>
                        </a:lnSpc>
                        <a:spcAft>
                          <a:spcPts val="0"/>
                        </a:spcAft>
                      </a:pPr>
                      <a:r>
                        <a:rPr lang="en-GB" sz="700" kern="1200" dirty="0">
                          <a:effectLst/>
                        </a:rPr>
                        <a:t> J) My team is dominated by routine and systems</a:t>
                      </a:r>
                      <a:endParaRPr lang="en-GB" sz="700" dirty="0">
                        <a:effectLst/>
                        <a:latin typeface="Calibri"/>
                        <a:ea typeface="Calibri"/>
                        <a:cs typeface="Times New Roman"/>
                      </a:endParaRPr>
                    </a:p>
                  </a:txBody>
                  <a:tcPr marL="42595" marR="42595" marT="5916" marB="0" anchor="ctr"/>
                </a:tc>
                <a:tc>
                  <a:txBody>
                    <a:bodyPr/>
                    <a:lstStyle/>
                    <a:p>
                      <a:pPr algn="ctr">
                        <a:lnSpc>
                          <a:spcPct val="115000"/>
                        </a:lnSpc>
                        <a:spcAft>
                          <a:spcPts val="0"/>
                        </a:spcAft>
                      </a:pPr>
                      <a:r>
                        <a:rPr lang="en-GB" sz="1000" kern="1200" dirty="0">
                          <a:effectLst/>
                        </a:rPr>
                        <a:t>1      2      3      4      </a:t>
                      </a:r>
                      <a:r>
                        <a:rPr lang="en-GB" sz="1000" kern="1200" dirty="0">
                          <a:effectLst/>
                          <a:highlight>
                            <a:srgbClr val="FF0000"/>
                          </a:highlight>
                        </a:rPr>
                        <a:t>5</a:t>
                      </a:r>
                      <a:endParaRPr lang="en-GB" sz="700" dirty="0">
                        <a:effectLst/>
                        <a:latin typeface="Calibri"/>
                        <a:ea typeface="Calibri"/>
                        <a:cs typeface="Times New Roman"/>
                      </a:endParaRPr>
                    </a:p>
                  </a:txBody>
                  <a:tcPr marL="42595" marR="42595" marT="5916" marB="0" anchor="ctr"/>
                </a:tc>
                <a:tc>
                  <a:txBody>
                    <a:bodyPr/>
                    <a:lstStyle/>
                    <a:p>
                      <a:pPr>
                        <a:lnSpc>
                          <a:spcPct val="115000"/>
                        </a:lnSpc>
                        <a:spcAft>
                          <a:spcPts val="0"/>
                        </a:spcAft>
                      </a:pPr>
                      <a:r>
                        <a:rPr lang="en-GB" sz="700" kern="1200" dirty="0">
                          <a:effectLst/>
                        </a:rPr>
                        <a:t>My team is creative and ideas-dominated</a:t>
                      </a:r>
                      <a:endParaRPr lang="en-GB" sz="700" dirty="0">
                        <a:effectLst/>
                        <a:latin typeface="Calibri"/>
                        <a:ea typeface="Calibri"/>
                        <a:cs typeface="Times New Roman"/>
                      </a:endParaRPr>
                    </a:p>
                  </a:txBody>
                  <a:tcPr marL="42595" marR="42595" marT="5916" marB="0"/>
                </a:tc>
                <a:extLst>
                  <a:ext uri="{0D108BD9-81ED-4DB2-BD59-A6C34878D82A}">
                    <a16:rowId xmlns:a16="http://schemas.microsoft.com/office/drawing/2014/main" val="10009"/>
                  </a:ext>
                </a:extLst>
              </a:tr>
              <a:tr h="385057">
                <a:tc>
                  <a:txBody>
                    <a:bodyPr/>
                    <a:lstStyle/>
                    <a:p>
                      <a:pPr>
                        <a:lnSpc>
                          <a:spcPct val="115000"/>
                        </a:lnSpc>
                        <a:spcAft>
                          <a:spcPts val="0"/>
                        </a:spcAft>
                      </a:pPr>
                      <a:r>
                        <a:rPr lang="en-GB" sz="700" kern="1200" dirty="0">
                          <a:effectLst/>
                        </a:rPr>
                        <a:t>K) People do not reflect about their work in my team</a:t>
                      </a:r>
                      <a:endParaRPr lang="en-GB" sz="700" dirty="0">
                        <a:effectLst/>
                        <a:latin typeface="Calibri"/>
                        <a:ea typeface="Calibri"/>
                        <a:cs typeface="Times New Roman"/>
                      </a:endParaRPr>
                    </a:p>
                  </a:txBody>
                  <a:tcPr marL="42595" marR="42595" marT="5916" marB="0" anchor="ctr"/>
                </a:tc>
                <a:tc>
                  <a:txBody>
                    <a:bodyPr/>
                    <a:lstStyle/>
                    <a:p>
                      <a:pPr algn="ctr">
                        <a:lnSpc>
                          <a:spcPct val="115000"/>
                        </a:lnSpc>
                        <a:spcAft>
                          <a:spcPts val="0"/>
                        </a:spcAft>
                      </a:pPr>
                      <a:r>
                        <a:rPr lang="en-GB" sz="1000" kern="1200" dirty="0">
                          <a:effectLst/>
                        </a:rPr>
                        <a:t>1      2      3      4      </a:t>
                      </a:r>
                      <a:r>
                        <a:rPr lang="en-GB" sz="1000" kern="1200" dirty="0">
                          <a:effectLst/>
                          <a:highlight>
                            <a:srgbClr val="FF0000"/>
                          </a:highlight>
                        </a:rPr>
                        <a:t>5</a:t>
                      </a:r>
                      <a:endParaRPr lang="en-GB" sz="700" dirty="0">
                        <a:effectLst/>
                        <a:latin typeface="Calibri"/>
                        <a:ea typeface="Calibri"/>
                        <a:cs typeface="Times New Roman"/>
                      </a:endParaRPr>
                    </a:p>
                  </a:txBody>
                  <a:tcPr marL="42595" marR="42595" marT="5916" marB="0" anchor="ctr"/>
                </a:tc>
                <a:tc>
                  <a:txBody>
                    <a:bodyPr/>
                    <a:lstStyle/>
                    <a:p>
                      <a:pPr>
                        <a:lnSpc>
                          <a:spcPct val="115000"/>
                        </a:lnSpc>
                        <a:spcAft>
                          <a:spcPts val="0"/>
                        </a:spcAft>
                      </a:pPr>
                      <a:r>
                        <a:rPr lang="en-GB" sz="700" kern="1200" dirty="0">
                          <a:effectLst/>
                        </a:rPr>
                        <a:t>People reflect about their work in my team</a:t>
                      </a:r>
                      <a:endParaRPr lang="en-GB" sz="700" dirty="0">
                        <a:effectLst/>
                        <a:latin typeface="Calibri"/>
                        <a:ea typeface="Calibri"/>
                        <a:cs typeface="Times New Roman"/>
                      </a:endParaRPr>
                    </a:p>
                  </a:txBody>
                  <a:tcPr marL="42595" marR="42595" marT="5916" marB="0"/>
                </a:tc>
                <a:extLst>
                  <a:ext uri="{0D108BD9-81ED-4DB2-BD59-A6C34878D82A}">
                    <a16:rowId xmlns:a16="http://schemas.microsoft.com/office/drawing/2014/main" val="10010"/>
                  </a:ext>
                </a:extLst>
              </a:tr>
              <a:tr h="383318">
                <a:tc>
                  <a:txBody>
                    <a:bodyPr/>
                    <a:lstStyle/>
                    <a:p>
                      <a:pPr>
                        <a:lnSpc>
                          <a:spcPct val="115000"/>
                        </a:lnSpc>
                        <a:spcAft>
                          <a:spcPts val="0"/>
                        </a:spcAft>
                      </a:pPr>
                      <a:r>
                        <a:rPr lang="en-GB" sz="700" kern="1200" dirty="0">
                          <a:effectLst/>
                        </a:rPr>
                        <a:t>L) There is disagreement in my team</a:t>
                      </a:r>
                      <a:endParaRPr lang="en-GB" sz="700" dirty="0">
                        <a:effectLst/>
                        <a:latin typeface="Calibri"/>
                        <a:ea typeface="Calibri"/>
                        <a:cs typeface="Times New Roman"/>
                      </a:endParaRPr>
                    </a:p>
                  </a:txBody>
                  <a:tcPr marL="42595" marR="42595" marT="5916" marB="0" anchor="ctr"/>
                </a:tc>
                <a:tc>
                  <a:txBody>
                    <a:bodyPr/>
                    <a:lstStyle/>
                    <a:p>
                      <a:pPr algn="ctr">
                        <a:lnSpc>
                          <a:spcPct val="115000"/>
                        </a:lnSpc>
                        <a:spcAft>
                          <a:spcPts val="0"/>
                        </a:spcAft>
                      </a:pPr>
                      <a:r>
                        <a:rPr lang="en-GB" sz="1000" kern="1200" dirty="0">
                          <a:effectLst/>
                        </a:rPr>
                        <a:t>1      2      3      </a:t>
                      </a:r>
                      <a:r>
                        <a:rPr lang="en-GB" sz="1000" kern="1200" dirty="0">
                          <a:effectLst/>
                          <a:highlight>
                            <a:srgbClr val="FF0000"/>
                          </a:highlight>
                        </a:rPr>
                        <a:t>4</a:t>
                      </a:r>
                      <a:r>
                        <a:rPr lang="en-GB" sz="1000" kern="1200" dirty="0">
                          <a:effectLst/>
                        </a:rPr>
                        <a:t>      5</a:t>
                      </a:r>
                      <a:endParaRPr lang="en-GB" sz="700" dirty="0">
                        <a:effectLst/>
                        <a:latin typeface="Calibri"/>
                        <a:ea typeface="Calibri"/>
                        <a:cs typeface="Times New Roman"/>
                      </a:endParaRPr>
                    </a:p>
                  </a:txBody>
                  <a:tcPr marL="42595" marR="42595" marT="5916" marB="0" anchor="ctr"/>
                </a:tc>
                <a:tc>
                  <a:txBody>
                    <a:bodyPr/>
                    <a:lstStyle/>
                    <a:p>
                      <a:pPr>
                        <a:lnSpc>
                          <a:spcPct val="115000"/>
                        </a:lnSpc>
                        <a:spcAft>
                          <a:spcPts val="0"/>
                        </a:spcAft>
                      </a:pPr>
                      <a:r>
                        <a:rPr lang="en-GB" sz="700" kern="1200" dirty="0">
                          <a:effectLst/>
                        </a:rPr>
                        <a:t>There is harmony in my team</a:t>
                      </a:r>
                      <a:endParaRPr lang="en-GB" sz="700" dirty="0">
                        <a:effectLst/>
                        <a:latin typeface="Calibri"/>
                        <a:ea typeface="Calibri"/>
                        <a:cs typeface="Times New Roman"/>
                      </a:endParaRPr>
                    </a:p>
                  </a:txBody>
                  <a:tcPr marL="42595" marR="42595" marT="5916" marB="0"/>
                </a:tc>
                <a:extLst>
                  <a:ext uri="{0D108BD9-81ED-4DB2-BD59-A6C34878D82A}">
                    <a16:rowId xmlns:a16="http://schemas.microsoft.com/office/drawing/2014/main" val="10011"/>
                  </a:ext>
                </a:extLst>
              </a:tr>
            </a:tbl>
          </a:graphicData>
        </a:graphic>
      </p:graphicFrame>
      <p:sp>
        <p:nvSpPr>
          <p:cNvPr id="4" name="Content Placeholder 3"/>
          <p:cNvSpPr>
            <a:spLocks noGrp="1"/>
          </p:cNvSpPr>
          <p:nvPr>
            <p:ph sz="half" idx="2"/>
          </p:nvPr>
        </p:nvSpPr>
        <p:spPr>
          <a:xfrm>
            <a:off x="539552" y="1313358"/>
            <a:ext cx="8229600" cy="964704"/>
          </a:xfrm>
        </p:spPr>
        <p:txBody>
          <a:bodyPr>
            <a:normAutofit/>
          </a:bodyPr>
          <a:lstStyle/>
          <a:p>
            <a:pPr marL="0" indent="0">
              <a:buNone/>
            </a:pPr>
            <a:r>
              <a:rPr lang="en-GB" sz="2400" dirty="0"/>
              <a:t>The team culture tool was repeated with very positive results</a:t>
            </a:r>
          </a:p>
        </p:txBody>
      </p:sp>
      <p:sp>
        <p:nvSpPr>
          <p:cNvPr id="6" name="Rectangle 1"/>
          <p:cNvSpPr>
            <a:spLocks noChangeArrowheads="1"/>
          </p:cNvSpPr>
          <p:nvPr/>
        </p:nvSpPr>
        <p:spPr bwMode="auto">
          <a:xfrm>
            <a:off x="457200" y="1619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08400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1143000"/>
          </a:xfrm>
        </p:spPr>
        <p:txBody>
          <a:bodyPr/>
          <a:lstStyle/>
          <a:p>
            <a:pPr algn="l"/>
            <a:r>
              <a:rPr lang="en-GB" dirty="0"/>
              <a:t>Project summary</a:t>
            </a:r>
          </a:p>
        </p:txBody>
      </p:sp>
      <p:sp>
        <p:nvSpPr>
          <p:cNvPr id="4" name="Content Placeholder 3"/>
          <p:cNvSpPr>
            <a:spLocks noGrp="1"/>
          </p:cNvSpPr>
          <p:nvPr>
            <p:ph sz="half" idx="2"/>
          </p:nvPr>
        </p:nvSpPr>
        <p:spPr>
          <a:xfrm>
            <a:off x="539552" y="2980192"/>
            <a:ext cx="8147248" cy="3145971"/>
          </a:xfrm>
        </p:spPr>
        <p:txBody>
          <a:bodyPr>
            <a:normAutofit/>
          </a:bodyPr>
          <a:lstStyle/>
          <a:p>
            <a:r>
              <a:rPr lang="en-GB" sz="2000" dirty="0"/>
              <a:t>Improved relations  and communication with patients and relatives</a:t>
            </a:r>
          </a:p>
          <a:p>
            <a:r>
              <a:rPr lang="en-GB" sz="2000" dirty="0"/>
              <a:t>Improved engagement from patient and relatives</a:t>
            </a:r>
          </a:p>
          <a:p>
            <a:r>
              <a:rPr lang="en-GB" sz="2000" dirty="0"/>
              <a:t>Improved working relations and team morale</a:t>
            </a:r>
          </a:p>
          <a:p>
            <a:r>
              <a:rPr lang="en-GB" sz="2000" dirty="0"/>
              <a:t>Decreased patient safety incidents</a:t>
            </a:r>
          </a:p>
          <a:p>
            <a:r>
              <a:rPr lang="en-GB" sz="2000" dirty="0"/>
              <a:t>0 complaints</a:t>
            </a:r>
          </a:p>
          <a:p>
            <a:r>
              <a:rPr lang="en-GB" sz="2000" dirty="0"/>
              <a:t>Improved recruitment and retention with 0 leavers</a:t>
            </a:r>
          </a:p>
        </p:txBody>
      </p:sp>
      <p:pic>
        <p:nvPicPr>
          <p:cNvPr id="1026" name="Picture 2" descr="C:\Users\greene\AppData\Local\Microsoft\Windows\Temporary Internet Files\Content.Outlook\NCRSL71K\IMG_5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16632"/>
            <a:ext cx="4104455"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674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Conclusion(1)</a:t>
            </a:r>
          </a:p>
        </p:txBody>
      </p:sp>
      <p:sp>
        <p:nvSpPr>
          <p:cNvPr id="4" name="Content Placeholder 3"/>
          <p:cNvSpPr>
            <a:spLocks noGrp="1"/>
          </p:cNvSpPr>
          <p:nvPr>
            <p:ph sz="half" idx="2"/>
          </p:nvPr>
        </p:nvSpPr>
        <p:spPr>
          <a:xfrm>
            <a:off x="5076056" y="1600201"/>
            <a:ext cx="3610744" cy="3701008"/>
          </a:xfrm>
        </p:spPr>
        <p:txBody>
          <a:bodyPr>
            <a:normAutofit/>
          </a:bodyPr>
          <a:lstStyle/>
          <a:p>
            <a:r>
              <a:rPr lang="en-GB" sz="2400" dirty="0"/>
              <a:t>Complaints reduced to 0 </a:t>
            </a:r>
          </a:p>
          <a:p>
            <a:r>
              <a:rPr lang="en-GB" sz="2400" dirty="0"/>
              <a:t>Falls reduced</a:t>
            </a:r>
          </a:p>
          <a:p>
            <a:r>
              <a:rPr lang="en-GB" sz="2400" dirty="0"/>
              <a:t>Pressure ulcers reduced</a:t>
            </a:r>
          </a:p>
          <a:p>
            <a:r>
              <a:rPr lang="en-GB" sz="2400" dirty="0"/>
              <a:t>Improved length of stay </a:t>
            </a:r>
          </a:p>
          <a:p>
            <a:r>
              <a:rPr lang="en-GB" sz="2400" dirty="0"/>
              <a:t>Improved patient experience</a:t>
            </a:r>
          </a:p>
          <a:p>
            <a:r>
              <a:rPr lang="en-GB" sz="2400" dirty="0"/>
              <a:t>Improved staff morale and teamwork</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111594180"/>
              </p:ext>
            </p:extLst>
          </p:nvPr>
        </p:nvGraphicFramePr>
        <p:xfrm>
          <a:off x="457200" y="1772815"/>
          <a:ext cx="4546848" cy="3528393"/>
        </p:xfrm>
        <a:graphic>
          <a:graphicData uri="http://schemas.openxmlformats.org/presentationml/2006/ole">
            <mc:AlternateContent xmlns:mc="http://schemas.openxmlformats.org/markup-compatibility/2006">
              <mc:Choice xmlns:v="urn:schemas-microsoft-com:vml" Requires="v">
                <p:oleObj spid="_x0000_s7182" r:id="rId3" imgW="7047587" imgH="3810330" progId="Excel.Chart.8">
                  <p:embed/>
                </p:oleObj>
              </mc:Choice>
              <mc:Fallback>
                <p:oleObj r:id="rId3" imgW="7047587" imgH="3810330" progId="Excel.Chart.8">
                  <p:embed/>
                  <p:pic>
                    <p:nvPicPr>
                      <p:cNvPr id="0" name="Chart 3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72815"/>
                        <a:ext cx="4546848" cy="352839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59979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Conclusion(2)</a:t>
            </a:r>
          </a:p>
        </p:txBody>
      </p:sp>
      <p:sp>
        <p:nvSpPr>
          <p:cNvPr id="4" name="Content Placeholder 3"/>
          <p:cNvSpPr>
            <a:spLocks noGrp="1"/>
          </p:cNvSpPr>
          <p:nvPr>
            <p:ph sz="half" idx="2"/>
          </p:nvPr>
        </p:nvSpPr>
        <p:spPr/>
        <p:txBody>
          <a:bodyPr>
            <a:normAutofit/>
          </a:bodyPr>
          <a:lstStyle/>
          <a:p>
            <a:r>
              <a:rPr lang="en-GB" sz="2400" dirty="0"/>
              <a:t>The Patients First Programme has had a hugely positive impact on our team and the experience patients and relatives receive on our ward  </a:t>
            </a:r>
          </a:p>
          <a:p>
            <a:r>
              <a:rPr lang="en-GB" sz="2400" dirty="0"/>
              <a:t>The bursary has also enabled us to make our ward more dementia friendly</a:t>
            </a:r>
          </a:p>
        </p:txBody>
      </p:sp>
      <p:pic>
        <p:nvPicPr>
          <p:cNvPr id="5" name="Picture 2" descr="C:\Users\greene\Documents\image 2 hsj.jpg"/>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800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Conclusion(3)</a:t>
            </a:r>
          </a:p>
        </p:txBody>
      </p:sp>
      <p:sp>
        <p:nvSpPr>
          <p:cNvPr id="4" name="Content Placeholder 3"/>
          <p:cNvSpPr>
            <a:spLocks noGrp="1"/>
          </p:cNvSpPr>
          <p:nvPr>
            <p:ph sz="half" idx="2"/>
          </p:nvPr>
        </p:nvSpPr>
        <p:spPr/>
        <p:txBody>
          <a:bodyPr>
            <a:normAutofit/>
          </a:bodyPr>
          <a:lstStyle/>
          <a:p>
            <a:r>
              <a:rPr lang="en-GB" sz="2400" dirty="0"/>
              <a:t>We truly are a united multi disciplinary team that has patients at the centre of all the care we provide</a:t>
            </a:r>
          </a:p>
          <a:p>
            <a:r>
              <a:rPr lang="en-GB" sz="2400" dirty="0"/>
              <a:t>Following the away day we have had team fund raising days</a:t>
            </a:r>
          </a:p>
          <a:p>
            <a:r>
              <a:rPr lang="en-GB" sz="2400" dirty="0"/>
              <a:t>Team nights out which have all boosted morale and team work</a:t>
            </a:r>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421680" y="1988840"/>
            <a:ext cx="4038600" cy="3024743"/>
          </a:xfrm>
          <a:prstGeom prst="rect">
            <a:avLst/>
          </a:prstGeom>
        </p:spPr>
      </p:pic>
    </p:spTree>
    <p:extLst>
      <p:ext uri="{BB962C8B-B14F-4D97-AF65-F5344CB8AC3E}">
        <p14:creationId xmlns:p14="http://schemas.microsoft.com/office/powerpoint/2010/main" val="2839485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Recommendations</a:t>
            </a:r>
          </a:p>
        </p:txBody>
      </p:sp>
      <p:sp>
        <p:nvSpPr>
          <p:cNvPr id="3" name="Content Placeholder 2"/>
          <p:cNvSpPr>
            <a:spLocks noGrp="1"/>
          </p:cNvSpPr>
          <p:nvPr>
            <p:ph sz="half" idx="1"/>
          </p:nvPr>
        </p:nvSpPr>
        <p:spPr/>
        <p:txBody>
          <a:bodyPr>
            <a:normAutofit/>
          </a:bodyPr>
          <a:lstStyle/>
          <a:p>
            <a:r>
              <a:rPr lang="en-GB" sz="2400" dirty="0"/>
              <a:t>Put yourself in the patient’s/relative’s shoes</a:t>
            </a:r>
          </a:p>
          <a:p>
            <a:r>
              <a:rPr lang="en-GB" sz="2400" dirty="0"/>
              <a:t>Read ‘Running free’ (Kate Alloway)</a:t>
            </a:r>
          </a:p>
          <a:p>
            <a:r>
              <a:rPr lang="en-GB" sz="2400" dirty="0"/>
              <a:t>Create the time to have a full team away day</a:t>
            </a:r>
          </a:p>
          <a:p>
            <a:r>
              <a:rPr lang="en-GB" sz="2400" dirty="0"/>
              <a:t>Involve and empower your team to have ideas and use these ideas</a:t>
            </a:r>
          </a:p>
        </p:txBody>
      </p:sp>
      <p:sp>
        <p:nvSpPr>
          <p:cNvPr id="4" name="Content Placeholder 3"/>
          <p:cNvSpPr>
            <a:spLocks noGrp="1"/>
          </p:cNvSpPr>
          <p:nvPr>
            <p:ph sz="half" idx="2"/>
          </p:nvPr>
        </p:nvSpPr>
        <p:spPr/>
        <p:txBody>
          <a:bodyPr>
            <a:normAutofit/>
          </a:bodyPr>
          <a:lstStyle/>
          <a:p>
            <a:r>
              <a:rPr lang="en-GB" sz="2400" dirty="0"/>
              <a:t>Meet with patients and relatives regularly to receive feedback and pick up problems early</a:t>
            </a:r>
          </a:p>
          <a:p>
            <a:r>
              <a:rPr lang="en-GB" sz="2400" dirty="0"/>
              <a:t>Empower and support junior staff to communicate with patients and relatives</a:t>
            </a:r>
          </a:p>
          <a:p>
            <a:r>
              <a:rPr lang="en-GB" sz="2400" dirty="0"/>
              <a:t>Enjoy the work you do and appreciate your team individually</a:t>
            </a:r>
          </a:p>
        </p:txBody>
      </p:sp>
    </p:spTree>
    <p:extLst>
      <p:ext uri="{BB962C8B-B14F-4D97-AF65-F5344CB8AC3E}">
        <p14:creationId xmlns:p14="http://schemas.microsoft.com/office/powerpoint/2010/main" val="1970539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a:t>
            </a:r>
          </a:p>
        </p:txBody>
      </p:sp>
      <p:sp>
        <p:nvSpPr>
          <p:cNvPr id="4" name="Content Placeholder 3"/>
          <p:cNvSpPr>
            <a:spLocks noGrp="1"/>
          </p:cNvSpPr>
          <p:nvPr>
            <p:ph sz="half" idx="2"/>
          </p:nvPr>
        </p:nvSpPr>
        <p:spPr>
          <a:xfrm>
            <a:off x="4139952" y="1600200"/>
            <a:ext cx="4546848" cy="4525963"/>
          </a:xfrm>
        </p:spPr>
        <p:txBody>
          <a:bodyPr>
            <a:normAutofit/>
          </a:bodyPr>
          <a:lstStyle/>
          <a:p>
            <a:pPr marL="0" indent="0">
              <a:buNone/>
            </a:pPr>
            <a:r>
              <a:rPr lang="en-GB" sz="2000" dirty="0"/>
              <a:t>Lack of leadership, multiple vacancies, acuity and dependency had led to low morale which in turn caused poor team culture.  This was reflected in the following:</a:t>
            </a:r>
          </a:p>
          <a:p>
            <a:pPr>
              <a:buFont typeface="Arial" charset="0"/>
              <a:buChar char="•"/>
            </a:pPr>
            <a:r>
              <a:rPr lang="en-GB" sz="2000" dirty="0"/>
              <a:t>Complaints regarding care and communication</a:t>
            </a:r>
          </a:p>
          <a:p>
            <a:pPr>
              <a:buFont typeface="Arial" charset="0"/>
              <a:buChar char="•"/>
            </a:pPr>
            <a:r>
              <a:rPr lang="en-GB" sz="2000" dirty="0"/>
              <a:t>Poor retention and recruitment rates</a:t>
            </a:r>
          </a:p>
          <a:p>
            <a:pPr>
              <a:buFont typeface="Arial" charset="0"/>
              <a:buChar char="•"/>
            </a:pPr>
            <a:r>
              <a:rPr lang="en-GB" sz="2000" dirty="0"/>
              <a:t>Increased serious patient safety incidents</a:t>
            </a:r>
          </a:p>
          <a:p>
            <a:pPr>
              <a:buFont typeface="Arial" charset="0"/>
              <a:buChar char="•"/>
            </a:pPr>
            <a:r>
              <a:rPr lang="en-GB" sz="2000" dirty="0"/>
              <a:t>Negative reputation in the trust ‘you feel like the life is sucked out of you when you walk on that ward’</a:t>
            </a:r>
          </a:p>
          <a:p>
            <a:pPr>
              <a:buFont typeface="Arial" charset="0"/>
              <a:buChar char="•"/>
            </a:pPr>
            <a:endParaRPr lang="en-GB" sz="1800" dirty="0"/>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a:stretch/>
        </p:blipFill>
        <p:spPr>
          <a:xfrm>
            <a:off x="1007031" y="1600200"/>
            <a:ext cx="2938937" cy="4525963"/>
          </a:xfrm>
          <a:prstGeom prst="rect">
            <a:avLst/>
          </a:prstGeom>
        </p:spPr>
      </p:pic>
    </p:spTree>
    <p:extLst>
      <p:ext uri="{BB962C8B-B14F-4D97-AF65-F5344CB8AC3E}">
        <p14:creationId xmlns:p14="http://schemas.microsoft.com/office/powerpoint/2010/main" val="656957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466728" cy="1143000"/>
          </a:xfrm>
        </p:spPr>
        <p:txBody>
          <a:bodyPr/>
          <a:lstStyle/>
          <a:p>
            <a:pPr algn="l"/>
            <a:r>
              <a:rPr lang="en-GB" dirty="0"/>
              <a:t>Introduction</a:t>
            </a:r>
          </a:p>
        </p:txBody>
      </p:sp>
      <p:sp>
        <p:nvSpPr>
          <p:cNvPr id="4" name="Content Placeholder 3"/>
          <p:cNvSpPr>
            <a:spLocks noGrp="1"/>
          </p:cNvSpPr>
          <p:nvPr>
            <p:ph sz="half" idx="2"/>
          </p:nvPr>
        </p:nvSpPr>
        <p:spPr>
          <a:xfrm>
            <a:off x="453210" y="1124744"/>
            <a:ext cx="5270918" cy="5400599"/>
          </a:xfrm>
        </p:spPr>
        <p:txBody>
          <a:bodyPr>
            <a:noAutofit/>
          </a:bodyPr>
          <a:lstStyle/>
          <a:p>
            <a:r>
              <a:rPr lang="en-GB" sz="2000" dirty="0"/>
              <a:t>When I (the project lead) was appointed as matron on the ward I knew of its reputation. Staff appeared to be broken, demoralised and really in need of some TLC</a:t>
            </a:r>
          </a:p>
          <a:p>
            <a:r>
              <a:rPr lang="en-GB" sz="2000" dirty="0"/>
              <a:t>A whole new senior team was appointed which gave the team an initial boost but as time went on, old habits came back</a:t>
            </a:r>
          </a:p>
          <a:p>
            <a:r>
              <a:rPr lang="en-GB" sz="2000" dirty="0"/>
              <a:t>The senior team were all strong believers in person centred care. I came up with the idea of trying to improve culture by empowering staff to be actively involved in decisions. I also believe that the key to culture change was the involvement of patients and relatives and so an application to FoNS and the Patients First Programme was made which was the start of our journey …</a:t>
            </a:r>
          </a:p>
        </p:txBody>
      </p:sp>
      <p:pic>
        <p:nvPicPr>
          <p:cNvPr id="5" name="Picture 2" descr="H:\pechu kuchu presentation\slide 8.png"/>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a:stretch/>
        </p:blipFill>
        <p:spPr bwMode="auto">
          <a:xfrm>
            <a:off x="5822471" y="476672"/>
            <a:ext cx="2868319"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117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lstStyle/>
          <a:p>
            <a:r>
              <a:rPr lang="en-GB" dirty="0"/>
              <a:t>Aims</a:t>
            </a:r>
          </a:p>
        </p:txBody>
      </p:sp>
      <p:sp>
        <p:nvSpPr>
          <p:cNvPr id="4" name="Content Placeholder 3"/>
          <p:cNvSpPr>
            <a:spLocks noGrp="1"/>
          </p:cNvSpPr>
          <p:nvPr>
            <p:ph sz="half" idx="2"/>
          </p:nvPr>
        </p:nvSpPr>
        <p:spPr>
          <a:xfrm>
            <a:off x="683568" y="1404183"/>
            <a:ext cx="4038600" cy="4525963"/>
          </a:xfrm>
        </p:spPr>
        <p:txBody>
          <a:bodyPr/>
          <a:lstStyle/>
          <a:p>
            <a:r>
              <a:rPr lang="en-GB" dirty="0"/>
              <a:t>Improve team working by improving staff morale, team culture and collaborative working</a:t>
            </a:r>
          </a:p>
          <a:p>
            <a:r>
              <a:rPr lang="en-GB" dirty="0"/>
              <a:t>To improve patient and relative experience</a:t>
            </a:r>
          </a:p>
          <a:p>
            <a:r>
              <a:rPr lang="en-GB" dirty="0"/>
              <a:t>Reduce patient safety incidents</a:t>
            </a:r>
          </a:p>
        </p:txBody>
      </p:sp>
      <p:pic>
        <p:nvPicPr>
          <p:cNvPr id="7"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921559" y="274638"/>
            <a:ext cx="4114800" cy="3001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6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 and approaches(1)</a:t>
            </a:r>
          </a:p>
        </p:txBody>
      </p:sp>
      <p:sp>
        <p:nvSpPr>
          <p:cNvPr id="3" name="Content Placeholder 2"/>
          <p:cNvSpPr>
            <a:spLocks noGrp="1"/>
          </p:cNvSpPr>
          <p:nvPr>
            <p:ph sz="half" idx="1"/>
          </p:nvPr>
        </p:nvSpPr>
        <p:spPr>
          <a:xfrm>
            <a:off x="457200" y="1417638"/>
            <a:ext cx="3970784" cy="1291282"/>
          </a:xfrm>
        </p:spPr>
        <p:txBody>
          <a:bodyPr>
            <a:normAutofit/>
          </a:bodyPr>
          <a:lstStyle/>
          <a:p>
            <a:pPr>
              <a:buClr>
                <a:srgbClr val="009F97"/>
              </a:buClr>
              <a:defRPr/>
            </a:pPr>
            <a:r>
              <a:rPr lang="en-GB" altLang="en-US" sz="2000" dirty="0">
                <a:solidFill>
                  <a:prstClr val="black"/>
                </a:solidFill>
                <a:ea typeface="Tahoma" panose="020B0604030504040204" pitchFamily="34" charset="0"/>
                <a:cs typeface="Tahoma" panose="020B0604030504040204" pitchFamily="34" charset="0"/>
              </a:rPr>
              <a:t>Feedback was gained from patients, relatives and staff via questionnaires </a:t>
            </a:r>
          </a:p>
          <a:p>
            <a:pPr>
              <a:buClr>
                <a:srgbClr val="009F97"/>
              </a:buClr>
              <a:defRPr/>
            </a:pPr>
            <a:endParaRPr lang="en-GB"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buClr>
                <a:srgbClr val="009F97"/>
              </a:buClr>
              <a:defRPr/>
            </a:pPr>
            <a:endParaRPr lang="en-GB" sz="20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626552934"/>
              </p:ext>
            </p:extLst>
          </p:nvPr>
        </p:nvGraphicFramePr>
        <p:xfrm>
          <a:off x="1115616" y="2560638"/>
          <a:ext cx="6912768" cy="3676674"/>
        </p:xfrm>
        <a:graphic>
          <a:graphicData uri="http://schemas.openxmlformats.org/presentationml/2006/ole">
            <mc:AlternateContent xmlns:mc="http://schemas.openxmlformats.org/markup-compatibility/2006">
              <mc:Choice xmlns:v="urn:schemas-microsoft-com:vml" Requires="v">
                <p:oleObj spid="_x0000_s2068" r:id="rId3" imgW="6962235" imgH="4426080" progId="Excel.Chart.8">
                  <p:embed/>
                </p:oleObj>
              </mc:Choice>
              <mc:Fallback>
                <p:oleObj r:id="rId3" imgW="6962235" imgH="4426080" progId="Excel.Chart.8">
                  <p:embed/>
                  <p:pic>
                    <p:nvPicPr>
                      <p:cNvPr id="0" name="Chart 2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560638"/>
                        <a:ext cx="6912768" cy="3676674"/>
                      </a:xfrm>
                      <a:prstGeom prst="rect">
                        <a:avLst/>
                      </a:prstGeom>
                      <a:noFill/>
                      <a:ln>
                        <a:noFill/>
                      </a:ln>
                    </p:spPr>
                  </p:pic>
                </p:oleObj>
              </mc:Fallback>
            </mc:AlternateContent>
          </a:graphicData>
        </a:graphic>
      </p:graphicFrame>
      <p:sp>
        <p:nvSpPr>
          <p:cNvPr id="7" name="TextBox 6"/>
          <p:cNvSpPr txBox="1"/>
          <p:nvPr/>
        </p:nvSpPr>
        <p:spPr>
          <a:xfrm>
            <a:off x="4572000" y="1417638"/>
            <a:ext cx="4032448" cy="1200329"/>
          </a:xfrm>
          <a:prstGeom prst="rect">
            <a:avLst/>
          </a:prstGeom>
          <a:noFill/>
        </p:spPr>
        <p:txBody>
          <a:bodyPr wrap="square" rtlCol="0">
            <a:spAutoFit/>
          </a:bodyPr>
          <a:lstStyle/>
          <a:p>
            <a:r>
              <a:rPr lang="en-GB" altLang="en-US" dirty="0">
                <a:solidFill>
                  <a:prstClr val="black"/>
                </a:solidFill>
                <a:ea typeface="Tahoma" panose="020B0604030504040204" pitchFamily="34" charset="0"/>
                <a:cs typeface="Tahoma" panose="020B0604030504040204" pitchFamily="34" charset="0"/>
              </a:rPr>
              <a:t>From these, we were able to quantify and trend areas for improvement and concerns as per the Pareto chart below</a:t>
            </a:r>
          </a:p>
          <a:p>
            <a:endParaRPr lang="en-GB" dirty="0"/>
          </a:p>
        </p:txBody>
      </p:sp>
    </p:spTree>
    <p:extLst>
      <p:ext uri="{BB962C8B-B14F-4D97-AF65-F5344CB8AC3E}">
        <p14:creationId xmlns:p14="http://schemas.microsoft.com/office/powerpoint/2010/main" val="4055440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Methods and approaches(2)</a:t>
            </a:r>
          </a:p>
        </p:txBody>
      </p:sp>
      <p:sp>
        <p:nvSpPr>
          <p:cNvPr id="4" name="Content Placeholder 3"/>
          <p:cNvSpPr>
            <a:spLocks noGrp="1"/>
          </p:cNvSpPr>
          <p:nvPr>
            <p:ph sz="half" idx="2"/>
          </p:nvPr>
        </p:nvSpPr>
        <p:spPr>
          <a:xfrm>
            <a:off x="4572000" y="1556792"/>
            <a:ext cx="4038600" cy="4525963"/>
          </a:xfrm>
        </p:spPr>
        <p:txBody>
          <a:bodyPr/>
          <a:lstStyle/>
          <a:p>
            <a:r>
              <a:rPr lang="en-GB" dirty="0"/>
              <a:t>A ward meeting was held to feedback findings and gauge staff reaction</a:t>
            </a:r>
          </a:p>
          <a:p>
            <a:r>
              <a:rPr lang="en-GB" dirty="0"/>
              <a:t>Staff were asked to volunteer if they would like to be part of the steering group that would analyse and make proposed changes</a:t>
            </a:r>
          </a:p>
        </p:txBody>
      </p:sp>
      <p:pic>
        <p:nvPicPr>
          <p:cNvPr id="5" name="Picture 2" descr="H:\pechu kuchu presentation\volunteer slide slide 9.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71500" y="2353469"/>
            <a:ext cx="3640460" cy="2885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62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Methods and approaches(3)</a:t>
            </a:r>
          </a:p>
        </p:txBody>
      </p:sp>
      <p:sp>
        <p:nvSpPr>
          <p:cNvPr id="3" name="Content Placeholder 2"/>
          <p:cNvSpPr>
            <a:spLocks noGrp="1"/>
          </p:cNvSpPr>
          <p:nvPr>
            <p:ph sz="half" idx="1"/>
          </p:nvPr>
        </p:nvSpPr>
        <p:spPr>
          <a:xfrm>
            <a:off x="457200" y="1340768"/>
            <a:ext cx="2746648" cy="4603651"/>
          </a:xfrm>
        </p:spPr>
        <p:txBody>
          <a:bodyPr>
            <a:normAutofit/>
          </a:bodyPr>
          <a:lstStyle/>
          <a:p>
            <a:pPr marL="0" indent="0">
              <a:buNone/>
            </a:pPr>
            <a:r>
              <a:rPr lang="en-GB" altLang="en-US" sz="2000" dirty="0">
                <a:solidFill>
                  <a:srgbClr val="000000"/>
                </a:solidFill>
                <a:cs typeface="Tahoma" pitchFamily="34" charset="0"/>
              </a:rPr>
              <a:t>A team culture tool (Pritchard and Dewing, 2000) was completed by each member of staff in order for us to gauge the feeling amongst the team and also to use as a measurement for the project.  </a:t>
            </a:r>
          </a:p>
          <a:p>
            <a:pPr marL="0" indent="0">
              <a:buNone/>
            </a:pPr>
            <a:endParaRPr lang="en-GB" altLang="en-US" sz="2000" dirty="0">
              <a:solidFill>
                <a:srgbClr val="000000"/>
              </a:solidFill>
              <a:cs typeface="Tahoma" pitchFamily="34" charset="0"/>
            </a:endParaRPr>
          </a:p>
          <a:p>
            <a:pPr marL="0" indent="0">
              <a:buNone/>
            </a:pPr>
            <a:r>
              <a:rPr lang="en-GB" altLang="en-US" sz="2000" dirty="0">
                <a:solidFill>
                  <a:srgbClr val="000000"/>
                </a:solidFill>
                <a:cs typeface="Tahoma" pitchFamily="34" charset="0"/>
              </a:rPr>
              <a:t>Sept 2016 culture tool result (mean average)</a:t>
            </a:r>
            <a:endParaRPr lang="en-GB" sz="20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647917980"/>
              </p:ext>
            </p:extLst>
          </p:nvPr>
        </p:nvGraphicFramePr>
        <p:xfrm>
          <a:off x="3491880" y="1417638"/>
          <a:ext cx="5194920" cy="4675656"/>
        </p:xfrm>
        <a:graphic>
          <a:graphicData uri="http://schemas.openxmlformats.org/drawingml/2006/table">
            <a:tbl>
              <a:tblPr firstRow="1" firstCol="1" bandRow="1">
                <a:tableStyleId>{5C22544A-7EE6-4342-B048-85BDC9FD1C3A}</a:tableStyleId>
              </a:tblPr>
              <a:tblGrid>
                <a:gridCol w="1508203">
                  <a:extLst>
                    <a:ext uri="{9D8B030D-6E8A-4147-A177-3AD203B41FA5}">
                      <a16:colId xmlns:a16="http://schemas.microsoft.com/office/drawing/2014/main" val="20000"/>
                    </a:ext>
                  </a:extLst>
                </a:gridCol>
                <a:gridCol w="2326377">
                  <a:extLst>
                    <a:ext uri="{9D8B030D-6E8A-4147-A177-3AD203B41FA5}">
                      <a16:colId xmlns:a16="http://schemas.microsoft.com/office/drawing/2014/main" val="20001"/>
                    </a:ext>
                  </a:extLst>
                </a:gridCol>
                <a:gridCol w="1360340">
                  <a:extLst>
                    <a:ext uri="{9D8B030D-6E8A-4147-A177-3AD203B41FA5}">
                      <a16:colId xmlns:a16="http://schemas.microsoft.com/office/drawing/2014/main" val="20002"/>
                    </a:ext>
                  </a:extLst>
                </a:gridCol>
              </a:tblGrid>
              <a:tr h="470007">
                <a:tc>
                  <a:txBody>
                    <a:bodyPr/>
                    <a:lstStyle/>
                    <a:p>
                      <a:pPr>
                        <a:lnSpc>
                          <a:spcPct val="115000"/>
                        </a:lnSpc>
                        <a:spcAft>
                          <a:spcPts val="0"/>
                        </a:spcAft>
                      </a:pPr>
                      <a:r>
                        <a:rPr lang="en-GB" sz="700" kern="1200" dirty="0">
                          <a:effectLst/>
                        </a:rPr>
                        <a:t>A) People in my team have dissimilar values and interests and beliefs</a:t>
                      </a:r>
                      <a:endParaRPr lang="en-GB" sz="700" dirty="0">
                        <a:effectLst/>
                        <a:latin typeface="Calibri"/>
                        <a:ea typeface="Calibri"/>
                        <a:cs typeface="Times New Roman"/>
                      </a:endParaRPr>
                    </a:p>
                  </a:txBody>
                  <a:tcPr marL="41382" marR="41382" marT="5748" marB="0" anchor="ctr"/>
                </a:tc>
                <a:tc>
                  <a:txBody>
                    <a:bodyPr/>
                    <a:lstStyle/>
                    <a:p>
                      <a:pPr algn="ctr">
                        <a:lnSpc>
                          <a:spcPct val="115000"/>
                        </a:lnSpc>
                        <a:spcAft>
                          <a:spcPts val="0"/>
                        </a:spcAft>
                      </a:pPr>
                      <a:r>
                        <a:rPr lang="en-GB" sz="1000" kern="1200" dirty="0">
                          <a:effectLst/>
                        </a:rPr>
                        <a:t>1      </a:t>
                      </a:r>
                      <a:r>
                        <a:rPr lang="en-GB" sz="1000" kern="1200" dirty="0">
                          <a:effectLst/>
                          <a:highlight>
                            <a:srgbClr val="FF0000"/>
                          </a:highlight>
                        </a:rPr>
                        <a:t>2</a:t>
                      </a:r>
                      <a:r>
                        <a:rPr lang="en-GB" sz="1000" kern="1200" dirty="0">
                          <a:effectLst/>
                        </a:rPr>
                        <a:t>      3      4      5</a:t>
                      </a:r>
                      <a:endParaRPr lang="en-GB" sz="700" dirty="0">
                        <a:effectLst/>
                        <a:latin typeface="Calibri"/>
                        <a:ea typeface="Calibri"/>
                        <a:cs typeface="Times New Roman"/>
                      </a:endParaRPr>
                    </a:p>
                  </a:txBody>
                  <a:tcPr marL="41382" marR="41382" marT="5748" marB="0" anchor="ctr"/>
                </a:tc>
                <a:tc>
                  <a:txBody>
                    <a:bodyPr/>
                    <a:lstStyle/>
                    <a:p>
                      <a:pPr>
                        <a:lnSpc>
                          <a:spcPct val="115000"/>
                        </a:lnSpc>
                        <a:spcAft>
                          <a:spcPts val="0"/>
                        </a:spcAft>
                      </a:pPr>
                      <a:r>
                        <a:rPr lang="en-GB" sz="700" kern="1200" dirty="0">
                          <a:effectLst/>
                        </a:rPr>
                        <a:t>People in my team share values, interests and beliefs</a:t>
                      </a:r>
                      <a:endParaRPr lang="en-GB" sz="700" dirty="0">
                        <a:effectLst/>
                        <a:latin typeface="Calibri"/>
                        <a:ea typeface="Calibri"/>
                        <a:cs typeface="Times New Roman"/>
                      </a:endParaRPr>
                    </a:p>
                  </a:txBody>
                  <a:tcPr marL="41382" marR="41382" marT="5748" marB="0"/>
                </a:tc>
                <a:extLst>
                  <a:ext uri="{0D108BD9-81ED-4DB2-BD59-A6C34878D82A}">
                    <a16:rowId xmlns:a16="http://schemas.microsoft.com/office/drawing/2014/main" val="10000"/>
                  </a:ext>
                </a:extLst>
              </a:tr>
              <a:tr h="294800">
                <a:tc>
                  <a:txBody>
                    <a:bodyPr/>
                    <a:lstStyle/>
                    <a:p>
                      <a:pPr>
                        <a:lnSpc>
                          <a:spcPct val="115000"/>
                        </a:lnSpc>
                        <a:spcAft>
                          <a:spcPts val="0"/>
                        </a:spcAft>
                      </a:pPr>
                      <a:r>
                        <a:rPr lang="en-GB" sz="700" kern="1200" dirty="0">
                          <a:effectLst/>
                        </a:rPr>
                        <a:t>B) People in my team break rank and go it alone</a:t>
                      </a:r>
                      <a:endParaRPr lang="en-GB" sz="700" dirty="0">
                        <a:effectLst/>
                        <a:latin typeface="Calibri"/>
                        <a:ea typeface="Calibri"/>
                        <a:cs typeface="Times New Roman"/>
                      </a:endParaRPr>
                    </a:p>
                  </a:txBody>
                  <a:tcPr marL="41382" marR="41382" marT="5748" marB="0" anchor="ctr"/>
                </a:tc>
                <a:tc>
                  <a:txBody>
                    <a:bodyPr/>
                    <a:lstStyle/>
                    <a:p>
                      <a:pPr algn="ctr">
                        <a:lnSpc>
                          <a:spcPct val="115000"/>
                        </a:lnSpc>
                        <a:spcAft>
                          <a:spcPts val="0"/>
                        </a:spcAft>
                      </a:pPr>
                      <a:r>
                        <a:rPr lang="en-GB" sz="1000" kern="1200" dirty="0">
                          <a:effectLst/>
                        </a:rPr>
                        <a:t>1      </a:t>
                      </a:r>
                      <a:r>
                        <a:rPr lang="en-GB" sz="1000" kern="1200" dirty="0">
                          <a:effectLst/>
                          <a:highlight>
                            <a:srgbClr val="FF0000"/>
                          </a:highlight>
                        </a:rPr>
                        <a:t>2</a:t>
                      </a:r>
                      <a:r>
                        <a:rPr lang="en-GB" sz="1000" kern="1200" dirty="0">
                          <a:effectLst/>
                        </a:rPr>
                        <a:t>      3      4      5</a:t>
                      </a:r>
                      <a:endParaRPr lang="en-GB" sz="700" dirty="0">
                        <a:effectLst/>
                        <a:latin typeface="Calibri"/>
                        <a:ea typeface="Calibri"/>
                        <a:cs typeface="Times New Roman"/>
                      </a:endParaRPr>
                    </a:p>
                  </a:txBody>
                  <a:tcPr marL="41382" marR="41382" marT="5748" marB="0" anchor="ctr"/>
                </a:tc>
                <a:tc>
                  <a:txBody>
                    <a:bodyPr/>
                    <a:lstStyle/>
                    <a:p>
                      <a:pPr>
                        <a:lnSpc>
                          <a:spcPct val="115000"/>
                        </a:lnSpc>
                        <a:spcAft>
                          <a:spcPts val="0"/>
                        </a:spcAft>
                      </a:pPr>
                      <a:r>
                        <a:rPr lang="en-GB" sz="700" kern="1200" dirty="0">
                          <a:effectLst/>
                        </a:rPr>
                        <a:t>People in my team pull together</a:t>
                      </a:r>
                      <a:endParaRPr lang="en-GB" sz="700" dirty="0">
                        <a:effectLst/>
                        <a:latin typeface="Calibri"/>
                        <a:ea typeface="Calibri"/>
                        <a:cs typeface="Times New Roman"/>
                      </a:endParaRPr>
                    </a:p>
                  </a:txBody>
                  <a:tcPr marL="41382" marR="41382" marT="5748" marB="0"/>
                </a:tc>
                <a:extLst>
                  <a:ext uri="{0D108BD9-81ED-4DB2-BD59-A6C34878D82A}">
                    <a16:rowId xmlns:a16="http://schemas.microsoft.com/office/drawing/2014/main" val="10001"/>
                  </a:ext>
                </a:extLst>
              </a:tr>
              <a:tr h="470007">
                <a:tc>
                  <a:txBody>
                    <a:bodyPr/>
                    <a:lstStyle/>
                    <a:p>
                      <a:pPr>
                        <a:lnSpc>
                          <a:spcPct val="115000"/>
                        </a:lnSpc>
                        <a:spcAft>
                          <a:spcPts val="0"/>
                        </a:spcAft>
                      </a:pPr>
                      <a:r>
                        <a:rPr lang="en-GB" sz="700" kern="1200" dirty="0">
                          <a:effectLst/>
                        </a:rPr>
                        <a:t>C) Individuals in my team operate alone and there is conflict between them. </a:t>
                      </a:r>
                      <a:endParaRPr lang="en-GB" sz="700" dirty="0">
                        <a:effectLst/>
                        <a:latin typeface="Calibri"/>
                        <a:ea typeface="Calibri"/>
                        <a:cs typeface="Times New Roman"/>
                      </a:endParaRPr>
                    </a:p>
                  </a:txBody>
                  <a:tcPr marL="41382" marR="41382" marT="5748" marB="0" anchor="ctr"/>
                </a:tc>
                <a:tc>
                  <a:txBody>
                    <a:bodyPr/>
                    <a:lstStyle/>
                    <a:p>
                      <a:pPr algn="ctr">
                        <a:lnSpc>
                          <a:spcPct val="115000"/>
                        </a:lnSpc>
                        <a:spcAft>
                          <a:spcPts val="0"/>
                        </a:spcAft>
                      </a:pPr>
                      <a:r>
                        <a:rPr lang="en-GB" sz="1000" kern="1200" dirty="0">
                          <a:effectLst/>
                        </a:rPr>
                        <a:t>1      </a:t>
                      </a:r>
                      <a:r>
                        <a:rPr lang="en-GB" sz="1000" kern="1200" dirty="0">
                          <a:effectLst/>
                          <a:highlight>
                            <a:srgbClr val="FF0000"/>
                          </a:highlight>
                        </a:rPr>
                        <a:t>2</a:t>
                      </a:r>
                      <a:r>
                        <a:rPr lang="en-GB" sz="1000" kern="1200" dirty="0">
                          <a:effectLst/>
                        </a:rPr>
                        <a:t>      3      4      5</a:t>
                      </a:r>
                      <a:endParaRPr lang="en-GB" sz="700" dirty="0">
                        <a:effectLst/>
                        <a:latin typeface="Calibri"/>
                        <a:ea typeface="Calibri"/>
                        <a:cs typeface="Times New Roman"/>
                      </a:endParaRPr>
                    </a:p>
                  </a:txBody>
                  <a:tcPr marL="41382" marR="41382" marT="5748" marB="0" anchor="ctr"/>
                </a:tc>
                <a:tc>
                  <a:txBody>
                    <a:bodyPr/>
                    <a:lstStyle/>
                    <a:p>
                      <a:pPr>
                        <a:lnSpc>
                          <a:spcPct val="115000"/>
                        </a:lnSpc>
                        <a:spcAft>
                          <a:spcPts val="0"/>
                        </a:spcAft>
                      </a:pPr>
                      <a:r>
                        <a:rPr lang="en-GB" sz="700" kern="1200" dirty="0">
                          <a:effectLst/>
                        </a:rPr>
                        <a:t>There is community spirit and co-operation in my team</a:t>
                      </a:r>
                      <a:endParaRPr lang="en-GB" sz="700" dirty="0">
                        <a:effectLst/>
                        <a:latin typeface="Calibri"/>
                        <a:ea typeface="Calibri"/>
                        <a:cs typeface="Times New Roman"/>
                      </a:endParaRPr>
                    </a:p>
                  </a:txBody>
                  <a:tcPr marL="41382" marR="41382" marT="5748" marB="0"/>
                </a:tc>
                <a:extLst>
                  <a:ext uri="{0D108BD9-81ED-4DB2-BD59-A6C34878D82A}">
                    <a16:rowId xmlns:a16="http://schemas.microsoft.com/office/drawing/2014/main" val="10002"/>
                  </a:ext>
                </a:extLst>
              </a:tr>
              <a:tr h="313494">
                <a:tc>
                  <a:txBody>
                    <a:bodyPr/>
                    <a:lstStyle/>
                    <a:p>
                      <a:pPr>
                        <a:lnSpc>
                          <a:spcPct val="115000"/>
                        </a:lnSpc>
                        <a:spcAft>
                          <a:spcPts val="0"/>
                        </a:spcAft>
                      </a:pPr>
                      <a:r>
                        <a:rPr lang="en-GB" sz="700" kern="1200" dirty="0">
                          <a:effectLst/>
                        </a:rPr>
                        <a:t>D) My team is ruled by standards of the past</a:t>
                      </a:r>
                      <a:endParaRPr lang="en-GB" sz="700" dirty="0">
                        <a:effectLst/>
                        <a:latin typeface="Calibri"/>
                        <a:ea typeface="Calibri"/>
                        <a:cs typeface="Times New Roman"/>
                      </a:endParaRPr>
                    </a:p>
                  </a:txBody>
                  <a:tcPr marL="41382" marR="41382" marT="5748" marB="0" anchor="ctr"/>
                </a:tc>
                <a:tc>
                  <a:txBody>
                    <a:bodyPr/>
                    <a:lstStyle/>
                    <a:p>
                      <a:pPr algn="ctr">
                        <a:lnSpc>
                          <a:spcPct val="115000"/>
                        </a:lnSpc>
                        <a:spcAft>
                          <a:spcPts val="0"/>
                        </a:spcAft>
                      </a:pPr>
                      <a:r>
                        <a:rPr lang="en-GB" sz="1000" kern="1200" dirty="0">
                          <a:effectLst/>
                          <a:highlight>
                            <a:srgbClr val="FF0000"/>
                          </a:highlight>
                        </a:rPr>
                        <a:t>1</a:t>
                      </a:r>
                      <a:r>
                        <a:rPr lang="en-GB" sz="1000" kern="1200" dirty="0">
                          <a:effectLst/>
                        </a:rPr>
                        <a:t>      2      3      4      5</a:t>
                      </a:r>
                      <a:endParaRPr lang="en-GB" sz="700" dirty="0">
                        <a:effectLst/>
                        <a:latin typeface="Calibri"/>
                        <a:ea typeface="Calibri"/>
                        <a:cs typeface="Times New Roman"/>
                      </a:endParaRPr>
                    </a:p>
                  </a:txBody>
                  <a:tcPr marL="41382" marR="41382" marT="5748" marB="0" anchor="ctr"/>
                </a:tc>
                <a:tc>
                  <a:txBody>
                    <a:bodyPr/>
                    <a:lstStyle/>
                    <a:p>
                      <a:pPr>
                        <a:lnSpc>
                          <a:spcPct val="115000"/>
                        </a:lnSpc>
                        <a:spcAft>
                          <a:spcPts val="0"/>
                        </a:spcAft>
                      </a:pPr>
                      <a:r>
                        <a:rPr lang="en-GB" sz="700" kern="1200" dirty="0">
                          <a:effectLst/>
                        </a:rPr>
                        <a:t>My team is ruled by visions of the future</a:t>
                      </a:r>
                      <a:endParaRPr lang="en-GB" sz="700" dirty="0">
                        <a:effectLst/>
                        <a:latin typeface="Calibri"/>
                        <a:ea typeface="Calibri"/>
                        <a:cs typeface="Times New Roman"/>
                      </a:endParaRPr>
                    </a:p>
                  </a:txBody>
                  <a:tcPr marL="41382" marR="41382" marT="5748" marB="0"/>
                </a:tc>
                <a:extLst>
                  <a:ext uri="{0D108BD9-81ED-4DB2-BD59-A6C34878D82A}">
                    <a16:rowId xmlns:a16="http://schemas.microsoft.com/office/drawing/2014/main" val="10003"/>
                  </a:ext>
                </a:extLst>
              </a:tr>
              <a:tr h="470007">
                <a:tc>
                  <a:txBody>
                    <a:bodyPr/>
                    <a:lstStyle/>
                    <a:p>
                      <a:pPr>
                        <a:lnSpc>
                          <a:spcPct val="115000"/>
                        </a:lnSpc>
                        <a:spcAft>
                          <a:spcPts val="0"/>
                        </a:spcAft>
                      </a:pPr>
                      <a:r>
                        <a:rPr lang="en-GB" sz="700" kern="1200" dirty="0">
                          <a:effectLst/>
                        </a:rPr>
                        <a:t>E) Meetings are an aspect of the culture in my team</a:t>
                      </a:r>
                      <a:endParaRPr lang="en-GB" sz="700" dirty="0">
                        <a:effectLst/>
                        <a:latin typeface="Calibri"/>
                        <a:ea typeface="Calibri"/>
                        <a:cs typeface="Times New Roman"/>
                      </a:endParaRPr>
                    </a:p>
                  </a:txBody>
                  <a:tcPr marL="41382" marR="41382" marT="5748" marB="0" anchor="ctr"/>
                </a:tc>
                <a:tc>
                  <a:txBody>
                    <a:bodyPr/>
                    <a:lstStyle/>
                    <a:p>
                      <a:pPr algn="ctr">
                        <a:lnSpc>
                          <a:spcPct val="115000"/>
                        </a:lnSpc>
                        <a:spcAft>
                          <a:spcPts val="0"/>
                        </a:spcAft>
                      </a:pPr>
                      <a:r>
                        <a:rPr lang="en-GB" sz="1000" kern="1200" dirty="0">
                          <a:effectLst/>
                        </a:rPr>
                        <a:t>1      2      </a:t>
                      </a:r>
                      <a:r>
                        <a:rPr lang="en-GB" sz="1000" kern="1200" dirty="0">
                          <a:effectLst/>
                          <a:highlight>
                            <a:srgbClr val="FF0000"/>
                          </a:highlight>
                        </a:rPr>
                        <a:t>3</a:t>
                      </a:r>
                      <a:r>
                        <a:rPr lang="en-GB" sz="1000" kern="1200" dirty="0">
                          <a:effectLst/>
                        </a:rPr>
                        <a:t>      4      5</a:t>
                      </a:r>
                      <a:endParaRPr lang="en-GB" sz="700" dirty="0">
                        <a:effectLst/>
                        <a:latin typeface="Calibri"/>
                        <a:ea typeface="Calibri"/>
                        <a:cs typeface="Times New Roman"/>
                      </a:endParaRPr>
                    </a:p>
                  </a:txBody>
                  <a:tcPr marL="41382" marR="41382" marT="5748" marB="0" anchor="ctr"/>
                </a:tc>
                <a:tc>
                  <a:txBody>
                    <a:bodyPr/>
                    <a:lstStyle/>
                    <a:p>
                      <a:pPr>
                        <a:lnSpc>
                          <a:spcPct val="115000"/>
                        </a:lnSpc>
                        <a:spcAft>
                          <a:spcPts val="0"/>
                        </a:spcAft>
                      </a:pPr>
                      <a:r>
                        <a:rPr lang="en-GB" sz="700" kern="1200" dirty="0">
                          <a:effectLst/>
                        </a:rPr>
                        <a:t>Working in small teams is an aspect of the culture in my team</a:t>
                      </a:r>
                      <a:endParaRPr lang="en-GB" sz="700" dirty="0">
                        <a:effectLst/>
                        <a:latin typeface="Calibri"/>
                        <a:ea typeface="Calibri"/>
                        <a:cs typeface="Times New Roman"/>
                      </a:endParaRPr>
                    </a:p>
                  </a:txBody>
                  <a:tcPr marL="41382" marR="41382" marT="5748" marB="0"/>
                </a:tc>
                <a:extLst>
                  <a:ext uri="{0D108BD9-81ED-4DB2-BD59-A6C34878D82A}">
                    <a16:rowId xmlns:a16="http://schemas.microsoft.com/office/drawing/2014/main" val="10004"/>
                  </a:ext>
                </a:extLst>
              </a:tr>
              <a:tr h="470007">
                <a:tc>
                  <a:txBody>
                    <a:bodyPr/>
                    <a:lstStyle/>
                    <a:p>
                      <a:pPr>
                        <a:lnSpc>
                          <a:spcPct val="115000"/>
                        </a:lnSpc>
                        <a:spcAft>
                          <a:spcPts val="0"/>
                        </a:spcAft>
                      </a:pPr>
                      <a:r>
                        <a:rPr lang="en-GB" sz="700" kern="1200" dirty="0">
                          <a:effectLst/>
                        </a:rPr>
                        <a:t>F) In my team there are winners and losers, them and us</a:t>
                      </a:r>
                      <a:endParaRPr lang="en-GB" sz="700" dirty="0">
                        <a:effectLst/>
                        <a:latin typeface="Calibri"/>
                        <a:ea typeface="Calibri"/>
                        <a:cs typeface="Times New Roman"/>
                      </a:endParaRPr>
                    </a:p>
                  </a:txBody>
                  <a:tcPr marL="41382" marR="41382" marT="5748" marB="0" anchor="ctr"/>
                </a:tc>
                <a:tc>
                  <a:txBody>
                    <a:bodyPr/>
                    <a:lstStyle/>
                    <a:p>
                      <a:pPr algn="ctr">
                        <a:lnSpc>
                          <a:spcPct val="115000"/>
                        </a:lnSpc>
                        <a:spcAft>
                          <a:spcPts val="0"/>
                        </a:spcAft>
                      </a:pPr>
                      <a:r>
                        <a:rPr lang="en-GB" sz="1000" kern="1200" dirty="0">
                          <a:effectLst/>
                        </a:rPr>
                        <a:t>1      </a:t>
                      </a:r>
                      <a:r>
                        <a:rPr lang="en-GB" sz="1000" kern="1200" dirty="0">
                          <a:effectLst/>
                          <a:highlight>
                            <a:srgbClr val="FF0000"/>
                          </a:highlight>
                        </a:rPr>
                        <a:t>2</a:t>
                      </a:r>
                      <a:r>
                        <a:rPr lang="en-GB" sz="1000" kern="1200" dirty="0">
                          <a:effectLst/>
                        </a:rPr>
                        <a:t>      3      4      5</a:t>
                      </a:r>
                      <a:endParaRPr lang="en-GB" sz="700" dirty="0">
                        <a:effectLst/>
                        <a:latin typeface="Calibri"/>
                        <a:ea typeface="Calibri"/>
                        <a:cs typeface="Times New Roman"/>
                      </a:endParaRPr>
                    </a:p>
                  </a:txBody>
                  <a:tcPr marL="41382" marR="41382" marT="5748" marB="0" anchor="ctr"/>
                </a:tc>
                <a:tc>
                  <a:txBody>
                    <a:bodyPr/>
                    <a:lstStyle/>
                    <a:p>
                      <a:pPr>
                        <a:lnSpc>
                          <a:spcPct val="115000"/>
                        </a:lnSpc>
                        <a:spcAft>
                          <a:spcPts val="0"/>
                        </a:spcAft>
                      </a:pPr>
                      <a:r>
                        <a:rPr lang="en-GB" sz="700" kern="1200" dirty="0">
                          <a:effectLst/>
                        </a:rPr>
                        <a:t>People confront and move beyond their differences in my team</a:t>
                      </a:r>
                      <a:endParaRPr lang="en-GB" sz="700" dirty="0">
                        <a:effectLst/>
                        <a:latin typeface="Calibri"/>
                        <a:ea typeface="Calibri"/>
                        <a:cs typeface="Times New Roman"/>
                      </a:endParaRPr>
                    </a:p>
                  </a:txBody>
                  <a:tcPr marL="41382" marR="41382" marT="5748" marB="0"/>
                </a:tc>
                <a:extLst>
                  <a:ext uri="{0D108BD9-81ED-4DB2-BD59-A6C34878D82A}">
                    <a16:rowId xmlns:a16="http://schemas.microsoft.com/office/drawing/2014/main" val="10005"/>
                  </a:ext>
                </a:extLst>
              </a:tr>
              <a:tr h="294800">
                <a:tc>
                  <a:txBody>
                    <a:bodyPr/>
                    <a:lstStyle/>
                    <a:p>
                      <a:pPr>
                        <a:lnSpc>
                          <a:spcPct val="115000"/>
                        </a:lnSpc>
                        <a:spcAft>
                          <a:spcPts val="0"/>
                        </a:spcAft>
                      </a:pPr>
                      <a:r>
                        <a:rPr lang="en-GB" sz="700" kern="1200" dirty="0">
                          <a:effectLst/>
                        </a:rPr>
                        <a:t>G) My team is anti-change</a:t>
                      </a:r>
                      <a:endParaRPr lang="en-GB" sz="700" dirty="0">
                        <a:effectLst/>
                        <a:latin typeface="Calibri"/>
                        <a:ea typeface="Calibri"/>
                        <a:cs typeface="Times New Roman"/>
                      </a:endParaRPr>
                    </a:p>
                  </a:txBody>
                  <a:tcPr marL="41382" marR="41382" marT="5748" marB="0" anchor="ctr"/>
                </a:tc>
                <a:tc>
                  <a:txBody>
                    <a:bodyPr/>
                    <a:lstStyle/>
                    <a:p>
                      <a:pPr algn="ctr">
                        <a:lnSpc>
                          <a:spcPct val="115000"/>
                        </a:lnSpc>
                        <a:spcAft>
                          <a:spcPts val="0"/>
                        </a:spcAft>
                      </a:pPr>
                      <a:r>
                        <a:rPr lang="en-GB" sz="1000" kern="1200" dirty="0">
                          <a:effectLst/>
                          <a:highlight>
                            <a:srgbClr val="FF0000"/>
                          </a:highlight>
                        </a:rPr>
                        <a:t>1</a:t>
                      </a:r>
                      <a:r>
                        <a:rPr lang="en-GB" sz="1000" kern="1200" dirty="0">
                          <a:effectLst/>
                        </a:rPr>
                        <a:t>      2      3      4      5</a:t>
                      </a:r>
                      <a:endParaRPr lang="en-GB" sz="700" dirty="0">
                        <a:effectLst/>
                        <a:latin typeface="Calibri"/>
                        <a:ea typeface="Calibri"/>
                        <a:cs typeface="Times New Roman"/>
                      </a:endParaRPr>
                    </a:p>
                  </a:txBody>
                  <a:tcPr marL="41382" marR="41382" marT="5748" marB="0" anchor="ctr"/>
                </a:tc>
                <a:tc>
                  <a:txBody>
                    <a:bodyPr/>
                    <a:lstStyle/>
                    <a:p>
                      <a:pPr>
                        <a:lnSpc>
                          <a:spcPct val="115000"/>
                        </a:lnSpc>
                        <a:spcAft>
                          <a:spcPts val="0"/>
                        </a:spcAft>
                      </a:pPr>
                      <a:r>
                        <a:rPr lang="en-GB" sz="700" kern="1200" dirty="0">
                          <a:effectLst/>
                        </a:rPr>
                        <a:t>My team is change orientated. </a:t>
                      </a:r>
                      <a:endParaRPr lang="en-GB" sz="700" dirty="0">
                        <a:effectLst/>
                        <a:latin typeface="Calibri"/>
                        <a:ea typeface="Calibri"/>
                        <a:cs typeface="Times New Roman"/>
                      </a:endParaRPr>
                    </a:p>
                  </a:txBody>
                  <a:tcPr marL="41382" marR="41382" marT="5748" marB="0"/>
                </a:tc>
                <a:extLst>
                  <a:ext uri="{0D108BD9-81ED-4DB2-BD59-A6C34878D82A}">
                    <a16:rowId xmlns:a16="http://schemas.microsoft.com/office/drawing/2014/main" val="10006"/>
                  </a:ext>
                </a:extLst>
              </a:tr>
              <a:tr h="325532">
                <a:tc>
                  <a:txBody>
                    <a:bodyPr/>
                    <a:lstStyle/>
                    <a:p>
                      <a:pPr>
                        <a:lnSpc>
                          <a:spcPct val="115000"/>
                        </a:lnSpc>
                        <a:spcAft>
                          <a:spcPts val="0"/>
                        </a:spcAft>
                      </a:pPr>
                      <a:r>
                        <a:rPr lang="en-GB" sz="700" kern="1200" dirty="0">
                          <a:effectLst/>
                        </a:rPr>
                        <a:t>H) There is weak coordination in my team</a:t>
                      </a:r>
                      <a:endParaRPr lang="en-GB" sz="700" dirty="0">
                        <a:effectLst/>
                        <a:latin typeface="Calibri"/>
                        <a:ea typeface="Calibri"/>
                        <a:cs typeface="Times New Roman"/>
                      </a:endParaRPr>
                    </a:p>
                  </a:txBody>
                  <a:tcPr marL="41382" marR="41382" marT="5748" marB="0" anchor="ctr"/>
                </a:tc>
                <a:tc>
                  <a:txBody>
                    <a:bodyPr/>
                    <a:lstStyle/>
                    <a:p>
                      <a:pPr algn="ctr">
                        <a:lnSpc>
                          <a:spcPct val="115000"/>
                        </a:lnSpc>
                        <a:spcAft>
                          <a:spcPts val="0"/>
                        </a:spcAft>
                      </a:pPr>
                      <a:r>
                        <a:rPr lang="en-GB" sz="1000" kern="1200" dirty="0">
                          <a:effectLst/>
                        </a:rPr>
                        <a:t>1      2      </a:t>
                      </a:r>
                      <a:r>
                        <a:rPr lang="en-GB" sz="1000" kern="1200" dirty="0">
                          <a:effectLst/>
                          <a:highlight>
                            <a:srgbClr val="FF0000"/>
                          </a:highlight>
                        </a:rPr>
                        <a:t>3</a:t>
                      </a:r>
                      <a:r>
                        <a:rPr lang="en-GB" sz="1000" kern="1200" dirty="0">
                          <a:effectLst/>
                        </a:rPr>
                        <a:t>      4      5</a:t>
                      </a:r>
                      <a:endParaRPr lang="en-GB" sz="700" dirty="0">
                        <a:effectLst/>
                        <a:latin typeface="Calibri"/>
                        <a:ea typeface="Calibri"/>
                        <a:cs typeface="Times New Roman"/>
                      </a:endParaRPr>
                    </a:p>
                  </a:txBody>
                  <a:tcPr marL="41382" marR="41382" marT="5748" marB="0" anchor="ctr"/>
                </a:tc>
                <a:tc>
                  <a:txBody>
                    <a:bodyPr/>
                    <a:lstStyle/>
                    <a:p>
                      <a:pPr>
                        <a:lnSpc>
                          <a:spcPct val="115000"/>
                        </a:lnSpc>
                        <a:spcAft>
                          <a:spcPts val="0"/>
                        </a:spcAft>
                      </a:pPr>
                      <a:r>
                        <a:rPr lang="en-GB" sz="700" kern="1200" dirty="0">
                          <a:effectLst/>
                        </a:rPr>
                        <a:t>There is strong coordination in my team</a:t>
                      </a:r>
                      <a:endParaRPr lang="en-GB" sz="700" dirty="0">
                        <a:effectLst/>
                        <a:latin typeface="Calibri"/>
                        <a:ea typeface="Calibri"/>
                        <a:cs typeface="Times New Roman"/>
                      </a:endParaRPr>
                    </a:p>
                  </a:txBody>
                  <a:tcPr marL="41382" marR="41382" marT="5748" marB="0"/>
                </a:tc>
                <a:extLst>
                  <a:ext uri="{0D108BD9-81ED-4DB2-BD59-A6C34878D82A}">
                    <a16:rowId xmlns:a16="http://schemas.microsoft.com/office/drawing/2014/main" val="10007"/>
                  </a:ext>
                </a:extLst>
              </a:tr>
              <a:tr h="470007">
                <a:tc>
                  <a:txBody>
                    <a:bodyPr/>
                    <a:lstStyle/>
                    <a:p>
                      <a:pPr>
                        <a:lnSpc>
                          <a:spcPct val="115000"/>
                        </a:lnSpc>
                        <a:spcAft>
                          <a:spcPts val="0"/>
                        </a:spcAft>
                      </a:pPr>
                      <a:r>
                        <a:rPr lang="en-GB" sz="700" kern="1200" dirty="0">
                          <a:effectLst/>
                        </a:rPr>
                        <a:t>I) My team is inward-looking and is focused on itself</a:t>
                      </a:r>
                      <a:endParaRPr lang="en-GB" sz="700" dirty="0">
                        <a:effectLst/>
                        <a:latin typeface="Calibri"/>
                        <a:ea typeface="Calibri"/>
                        <a:cs typeface="Times New Roman"/>
                      </a:endParaRPr>
                    </a:p>
                  </a:txBody>
                  <a:tcPr marL="41382" marR="41382" marT="5748" marB="0" anchor="ctr"/>
                </a:tc>
                <a:tc>
                  <a:txBody>
                    <a:bodyPr/>
                    <a:lstStyle/>
                    <a:p>
                      <a:pPr algn="ctr">
                        <a:lnSpc>
                          <a:spcPct val="115000"/>
                        </a:lnSpc>
                        <a:spcAft>
                          <a:spcPts val="0"/>
                        </a:spcAft>
                      </a:pPr>
                      <a:r>
                        <a:rPr lang="en-GB" sz="1000" kern="1200" dirty="0">
                          <a:effectLst/>
                        </a:rPr>
                        <a:t>1      </a:t>
                      </a:r>
                      <a:r>
                        <a:rPr lang="en-GB" sz="1000" kern="1200" dirty="0">
                          <a:effectLst/>
                          <a:highlight>
                            <a:srgbClr val="FF0000"/>
                          </a:highlight>
                        </a:rPr>
                        <a:t>2</a:t>
                      </a:r>
                      <a:r>
                        <a:rPr lang="en-GB" sz="1000" kern="1200" dirty="0">
                          <a:effectLst/>
                        </a:rPr>
                        <a:t>      3      4      5</a:t>
                      </a:r>
                      <a:endParaRPr lang="en-GB" sz="700" dirty="0">
                        <a:effectLst/>
                        <a:latin typeface="Calibri"/>
                        <a:ea typeface="Calibri"/>
                        <a:cs typeface="Times New Roman"/>
                      </a:endParaRPr>
                    </a:p>
                  </a:txBody>
                  <a:tcPr marL="41382" marR="41382" marT="5748" marB="0" anchor="ctr"/>
                </a:tc>
                <a:tc>
                  <a:txBody>
                    <a:bodyPr/>
                    <a:lstStyle/>
                    <a:p>
                      <a:pPr>
                        <a:lnSpc>
                          <a:spcPct val="115000"/>
                        </a:lnSpc>
                        <a:spcAft>
                          <a:spcPts val="0"/>
                        </a:spcAft>
                      </a:pPr>
                      <a:r>
                        <a:rPr lang="en-GB" sz="700" kern="1200" dirty="0">
                          <a:effectLst/>
                        </a:rPr>
                        <a:t>My team is outward-looking and does not focus on itself</a:t>
                      </a:r>
                      <a:endParaRPr lang="en-GB" sz="700" dirty="0">
                        <a:effectLst/>
                        <a:latin typeface="Calibri"/>
                        <a:ea typeface="Calibri"/>
                        <a:cs typeface="Times New Roman"/>
                      </a:endParaRPr>
                    </a:p>
                  </a:txBody>
                  <a:tcPr marL="41382" marR="41382" marT="5748" marB="0"/>
                </a:tc>
                <a:extLst>
                  <a:ext uri="{0D108BD9-81ED-4DB2-BD59-A6C34878D82A}">
                    <a16:rowId xmlns:a16="http://schemas.microsoft.com/office/drawing/2014/main" val="10008"/>
                  </a:ext>
                </a:extLst>
              </a:tr>
              <a:tr h="313494">
                <a:tc>
                  <a:txBody>
                    <a:bodyPr/>
                    <a:lstStyle/>
                    <a:p>
                      <a:pPr>
                        <a:lnSpc>
                          <a:spcPct val="115000"/>
                        </a:lnSpc>
                        <a:spcAft>
                          <a:spcPts val="0"/>
                        </a:spcAft>
                      </a:pPr>
                      <a:r>
                        <a:rPr lang="en-GB" sz="700" kern="1200" dirty="0">
                          <a:effectLst/>
                        </a:rPr>
                        <a:t> J) My team is dominated by routine and systems</a:t>
                      </a:r>
                      <a:endParaRPr lang="en-GB" sz="700" dirty="0">
                        <a:effectLst/>
                        <a:latin typeface="Calibri"/>
                        <a:ea typeface="Calibri"/>
                        <a:cs typeface="Times New Roman"/>
                      </a:endParaRPr>
                    </a:p>
                  </a:txBody>
                  <a:tcPr marL="41382" marR="41382" marT="5748" marB="0" anchor="ctr"/>
                </a:tc>
                <a:tc>
                  <a:txBody>
                    <a:bodyPr/>
                    <a:lstStyle/>
                    <a:p>
                      <a:pPr algn="ctr">
                        <a:lnSpc>
                          <a:spcPct val="115000"/>
                        </a:lnSpc>
                        <a:spcAft>
                          <a:spcPts val="0"/>
                        </a:spcAft>
                      </a:pPr>
                      <a:r>
                        <a:rPr lang="en-GB" sz="1000" kern="1200" dirty="0">
                          <a:effectLst/>
                        </a:rPr>
                        <a:t>1      </a:t>
                      </a:r>
                      <a:r>
                        <a:rPr lang="en-GB" sz="1000" kern="1200" dirty="0">
                          <a:effectLst/>
                          <a:highlight>
                            <a:srgbClr val="FF0000"/>
                          </a:highlight>
                        </a:rPr>
                        <a:t>2</a:t>
                      </a:r>
                      <a:r>
                        <a:rPr lang="en-GB" sz="1000" kern="1200" dirty="0">
                          <a:effectLst/>
                        </a:rPr>
                        <a:t>      3      4      5</a:t>
                      </a:r>
                      <a:endParaRPr lang="en-GB" sz="700" dirty="0">
                        <a:effectLst/>
                        <a:latin typeface="Calibri"/>
                        <a:ea typeface="Calibri"/>
                        <a:cs typeface="Times New Roman"/>
                      </a:endParaRPr>
                    </a:p>
                  </a:txBody>
                  <a:tcPr marL="41382" marR="41382" marT="5748" marB="0" anchor="ctr"/>
                </a:tc>
                <a:tc>
                  <a:txBody>
                    <a:bodyPr/>
                    <a:lstStyle/>
                    <a:p>
                      <a:pPr>
                        <a:lnSpc>
                          <a:spcPct val="115000"/>
                        </a:lnSpc>
                        <a:spcAft>
                          <a:spcPts val="0"/>
                        </a:spcAft>
                      </a:pPr>
                      <a:r>
                        <a:rPr lang="en-GB" sz="700" kern="1200" dirty="0">
                          <a:effectLst/>
                        </a:rPr>
                        <a:t>My team is creative and ideas-dominated</a:t>
                      </a:r>
                      <a:endParaRPr lang="en-GB" sz="700" dirty="0">
                        <a:effectLst/>
                        <a:latin typeface="Calibri"/>
                        <a:ea typeface="Calibri"/>
                        <a:cs typeface="Times New Roman"/>
                      </a:endParaRPr>
                    </a:p>
                  </a:txBody>
                  <a:tcPr marL="41382" marR="41382" marT="5748" marB="0"/>
                </a:tc>
                <a:extLst>
                  <a:ext uri="{0D108BD9-81ED-4DB2-BD59-A6C34878D82A}">
                    <a16:rowId xmlns:a16="http://schemas.microsoft.com/office/drawing/2014/main" val="10009"/>
                  </a:ext>
                </a:extLst>
              </a:tr>
              <a:tr h="470007">
                <a:tc>
                  <a:txBody>
                    <a:bodyPr/>
                    <a:lstStyle/>
                    <a:p>
                      <a:pPr>
                        <a:lnSpc>
                          <a:spcPct val="115000"/>
                        </a:lnSpc>
                        <a:spcAft>
                          <a:spcPts val="0"/>
                        </a:spcAft>
                      </a:pPr>
                      <a:r>
                        <a:rPr lang="en-GB" sz="700" kern="1200" dirty="0">
                          <a:effectLst/>
                        </a:rPr>
                        <a:t>K) People do not reflect about their work in my team</a:t>
                      </a:r>
                      <a:endParaRPr lang="en-GB" sz="700" dirty="0">
                        <a:effectLst/>
                        <a:latin typeface="Calibri"/>
                        <a:ea typeface="Calibri"/>
                        <a:cs typeface="Times New Roman"/>
                      </a:endParaRPr>
                    </a:p>
                  </a:txBody>
                  <a:tcPr marL="41382" marR="41382" marT="5748" marB="0" anchor="ctr"/>
                </a:tc>
                <a:tc>
                  <a:txBody>
                    <a:bodyPr/>
                    <a:lstStyle/>
                    <a:p>
                      <a:pPr algn="ctr">
                        <a:lnSpc>
                          <a:spcPct val="115000"/>
                        </a:lnSpc>
                        <a:spcAft>
                          <a:spcPts val="0"/>
                        </a:spcAft>
                      </a:pPr>
                      <a:r>
                        <a:rPr lang="en-GB" sz="1000" kern="1200" dirty="0">
                          <a:effectLst/>
                          <a:highlight>
                            <a:srgbClr val="FF0000"/>
                          </a:highlight>
                        </a:rPr>
                        <a:t>1</a:t>
                      </a:r>
                      <a:r>
                        <a:rPr lang="en-GB" sz="1000" kern="1200" dirty="0">
                          <a:effectLst/>
                        </a:rPr>
                        <a:t>      2      3      4      5</a:t>
                      </a:r>
                      <a:endParaRPr lang="en-GB" sz="700" dirty="0">
                        <a:effectLst/>
                        <a:latin typeface="Calibri"/>
                        <a:ea typeface="Calibri"/>
                        <a:cs typeface="Times New Roman"/>
                      </a:endParaRPr>
                    </a:p>
                  </a:txBody>
                  <a:tcPr marL="41382" marR="41382" marT="5748" marB="0" anchor="ctr"/>
                </a:tc>
                <a:tc>
                  <a:txBody>
                    <a:bodyPr/>
                    <a:lstStyle/>
                    <a:p>
                      <a:pPr>
                        <a:lnSpc>
                          <a:spcPct val="115000"/>
                        </a:lnSpc>
                        <a:spcAft>
                          <a:spcPts val="0"/>
                        </a:spcAft>
                      </a:pPr>
                      <a:r>
                        <a:rPr lang="en-GB" sz="700" kern="1200" dirty="0">
                          <a:effectLst/>
                        </a:rPr>
                        <a:t>People reflect about their work in my team</a:t>
                      </a:r>
                      <a:endParaRPr lang="en-GB" sz="700" dirty="0">
                        <a:effectLst/>
                        <a:latin typeface="Calibri"/>
                        <a:ea typeface="Calibri"/>
                        <a:cs typeface="Times New Roman"/>
                      </a:endParaRPr>
                    </a:p>
                  </a:txBody>
                  <a:tcPr marL="41382" marR="41382" marT="5748" marB="0"/>
                </a:tc>
                <a:extLst>
                  <a:ext uri="{0D108BD9-81ED-4DB2-BD59-A6C34878D82A}">
                    <a16:rowId xmlns:a16="http://schemas.microsoft.com/office/drawing/2014/main" val="10010"/>
                  </a:ext>
                </a:extLst>
              </a:tr>
              <a:tr h="313494">
                <a:tc>
                  <a:txBody>
                    <a:bodyPr/>
                    <a:lstStyle/>
                    <a:p>
                      <a:pPr>
                        <a:lnSpc>
                          <a:spcPct val="115000"/>
                        </a:lnSpc>
                        <a:spcAft>
                          <a:spcPts val="0"/>
                        </a:spcAft>
                      </a:pPr>
                      <a:r>
                        <a:rPr lang="en-GB" sz="700" kern="1200" dirty="0">
                          <a:effectLst/>
                        </a:rPr>
                        <a:t>L) There is disagreement in my team</a:t>
                      </a:r>
                      <a:endParaRPr lang="en-GB" sz="700" dirty="0">
                        <a:effectLst/>
                        <a:latin typeface="Calibri"/>
                        <a:ea typeface="Calibri"/>
                        <a:cs typeface="Times New Roman"/>
                      </a:endParaRPr>
                    </a:p>
                  </a:txBody>
                  <a:tcPr marL="41382" marR="41382" marT="5748" marB="0" anchor="ctr"/>
                </a:tc>
                <a:tc>
                  <a:txBody>
                    <a:bodyPr/>
                    <a:lstStyle/>
                    <a:p>
                      <a:pPr algn="ctr">
                        <a:lnSpc>
                          <a:spcPct val="115000"/>
                        </a:lnSpc>
                        <a:spcAft>
                          <a:spcPts val="0"/>
                        </a:spcAft>
                      </a:pPr>
                      <a:r>
                        <a:rPr lang="en-GB" sz="1000" kern="1200" dirty="0">
                          <a:effectLst/>
                          <a:highlight>
                            <a:srgbClr val="FF0000"/>
                          </a:highlight>
                        </a:rPr>
                        <a:t>1</a:t>
                      </a:r>
                      <a:r>
                        <a:rPr lang="en-GB" sz="1000" kern="1200" dirty="0">
                          <a:effectLst/>
                        </a:rPr>
                        <a:t>      2      3      4      5</a:t>
                      </a:r>
                      <a:endParaRPr lang="en-GB" sz="700" dirty="0">
                        <a:effectLst/>
                        <a:latin typeface="Calibri"/>
                        <a:ea typeface="Calibri"/>
                        <a:cs typeface="Times New Roman"/>
                      </a:endParaRPr>
                    </a:p>
                  </a:txBody>
                  <a:tcPr marL="41382" marR="41382" marT="5748" marB="0" anchor="ctr"/>
                </a:tc>
                <a:tc>
                  <a:txBody>
                    <a:bodyPr/>
                    <a:lstStyle/>
                    <a:p>
                      <a:pPr>
                        <a:lnSpc>
                          <a:spcPct val="115000"/>
                        </a:lnSpc>
                        <a:spcAft>
                          <a:spcPts val="0"/>
                        </a:spcAft>
                      </a:pPr>
                      <a:r>
                        <a:rPr lang="en-GB" sz="700" kern="1200" dirty="0">
                          <a:effectLst/>
                        </a:rPr>
                        <a:t>There is harmony in my team</a:t>
                      </a:r>
                      <a:endParaRPr lang="en-GB" sz="700" dirty="0">
                        <a:effectLst/>
                        <a:latin typeface="Calibri"/>
                        <a:ea typeface="Calibri"/>
                        <a:cs typeface="Times New Roman"/>
                      </a:endParaRPr>
                    </a:p>
                  </a:txBody>
                  <a:tcPr marL="41382" marR="41382" marT="5748" marB="0"/>
                </a:tc>
                <a:extLst>
                  <a:ext uri="{0D108BD9-81ED-4DB2-BD59-A6C34878D82A}">
                    <a16:rowId xmlns:a16="http://schemas.microsoft.com/office/drawing/2014/main" val="10011"/>
                  </a:ext>
                </a:extLst>
              </a:tr>
            </a:tbl>
          </a:graphicData>
        </a:graphic>
      </p:graphicFrame>
      <p:sp>
        <p:nvSpPr>
          <p:cNvPr id="6" name="Rectangle 1"/>
          <p:cNvSpPr>
            <a:spLocks noChangeArrowheads="1"/>
          </p:cNvSpPr>
          <p:nvPr/>
        </p:nvSpPr>
        <p:spPr bwMode="auto">
          <a:xfrm>
            <a:off x="4648200" y="18081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3086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 and approaches(4) </a:t>
            </a:r>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p:txBody>
          <a:bodyPr>
            <a:noAutofit/>
          </a:bodyPr>
          <a:lstStyle/>
          <a:p>
            <a:r>
              <a:rPr lang="en-GB" sz="2400" dirty="0"/>
              <a:t>The main project team and steering group were invited to an away day to discuss and analyse the findings from the questionnaires and culture tool</a:t>
            </a:r>
          </a:p>
          <a:p>
            <a:r>
              <a:rPr lang="en-GB" sz="2400" dirty="0"/>
              <a:t>Following this we were able to identify contributing factors to the problem</a:t>
            </a:r>
          </a:p>
        </p:txBody>
      </p:sp>
      <p:pic>
        <p:nvPicPr>
          <p:cNvPr id="4098" name="Picture 2" descr="H:\marwell-hot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628800"/>
            <a:ext cx="3960439"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157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2991</TotalTime>
  <Words>1593</Words>
  <Application>Microsoft Office PowerPoint</Application>
  <PresentationFormat>On-screen Show (4:3)</PresentationFormat>
  <Paragraphs>168</Paragraphs>
  <Slides>23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Calibri</vt:lpstr>
      <vt:lpstr>Tahoma</vt:lpstr>
      <vt:lpstr>Office Theme</vt:lpstr>
      <vt:lpstr>Microsoft Excel Chart</vt:lpstr>
      <vt:lpstr>The Impact Team Culture has on Patient and Relative Experience on an Elderly Care Ward</vt:lpstr>
      <vt:lpstr>Project summary</vt:lpstr>
      <vt:lpstr>Background</vt:lpstr>
      <vt:lpstr>Introduction</vt:lpstr>
      <vt:lpstr>Aims</vt:lpstr>
      <vt:lpstr>Methods and approaches(1)</vt:lpstr>
      <vt:lpstr>Methods and approaches(2)</vt:lpstr>
      <vt:lpstr>Methods and approaches(3)</vt:lpstr>
      <vt:lpstr>Methods and approaches(4) </vt:lpstr>
      <vt:lpstr>Methods and approaches(5)</vt:lpstr>
      <vt:lpstr>Outcomes/Finding/Evaluation(1)</vt:lpstr>
      <vt:lpstr>Outcomes / Findings / Evaluation(2)</vt:lpstr>
      <vt:lpstr>Outcomes/ Findings/ Evaluation(3)</vt:lpstr>
      <vt:lpstr>Outcomes/Evaluations/Findings(4)</vt:lpstr>
      <vt:lpstr>Outcomes/Findings/Evaluation(5)</vt:lpstr>
      <vt:lpstr>Discussion (1)</vt:lpstr>
      <vt:lpstr>Discussion(2)</vt:lpstr>
      <vt:lpstr>Discussion(3)</vt:lpstr>
      <vt:lpstr>Discussion(4)</vt:lpstr>
      <vt:lpstr>Conclusion(1)</vt:lpstr>
      <vt:lpstr>Conclusion(2)</vt:lpstr>
      <vt:lpstr>Conclusion(3)</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 Elizabeth</dc:creator>
  <cp:lastModifiedBy>Debbie Warren</cp:lastModifiedBy>
  <cp:revision>26</cp:revision>
  <dcterms:created xsi:type="dcterms:W3CDTF">2018-07-24T08:13:29Z</dcterms:created>
  <dcterms:modified xsi:type="dcterms:W3CDTF">2019-01-31T13:17:46Z</dcterms:modified>
</cp:coreProperties>
</file>